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54"/>
  </p:notesMasterIdLst>
  <p:handoutMasterIdLst>
    <p:handoutMasterId r:id="rId55"/>
  </p:handoutMasterIdLst>
  <p:sldIdLst>
    <p:sldId id="633" r:id="rId3"/>
    <p:sldId id="672" r:id="rId4"/>
    <p:sldId id="673" r:id="rId5"/>
    <p:sldId id="362" r:id="rId6"/>
    <p:sldId id="687" r:id="rId7"/>
    <p:sldId id="688" r:id="rId8"/>
    <p:sldId id="576" r:id="rId9"/>
    <p:sldId id="566" r:id="rId10"/>
    <p:sldId id="4754" r:id="rId11"/>
    <p:sldId id="4755" r:id="rId12"/>
    <p:sldId id="4748" r:id="rId13"/>
    <p:sldId id="4721" r:id="rId14"/>
    <p:sldId id="1654" r:id="rId15"/>
    <p:sldId id="4115" r:id="rId16"/>
    <p:sldId id="270" r:id="rId17"/>
    <p:sldId id="365" r:id="rId18"/>
    <p:sldId id="366" r:id="rId19"/>
    <p:sldId id="670" r:id="rId20"/>
    <p:sldId id="3450" r:id="rId21"/>
    <p:sldId id="3149" r:id="rId22"/>
    <p:sldId id="277" r:id="rId23"/>
    <p:sldId id="2656" r:id="rId24"/>
    <p:sldId id="2657" r:id="rId25"/>
    <p:sldId id="1405" r:id="rId26"/>
    <p:sldId id="367" r:id="rId27"/>
    <p:sldId id="3454" r:id="rId28"/>
    <p:sldId id="371" r:id="rId29"/>
    <p:sldId id="374" r:id="rId30"/>
    <p:sldId id="3153" r:id="rId31"/>
    <p:sldId id="3154" r:id="rId32"/>
    <p:sldId id="3155" r:id="rId33"/>
    <p:sldId id="375" r:id="rId34"/>
    <p:sldId id="376" r:id="rId35"/>
    <p:sldId id="4119" r:id="rId36"/>
    <p:sldId id="4750" r:id="rId37"/>
    <p:sldId id="4751" r:id="rId38"/>
    <p:sldId id="3044" r:id="rId39"/>
    <p:sldId id="999" r:id="rId40"/>
    <p:sldId id="378" r:id="rId41"/>
    <p:sldId id="648" r:id="rId42"/>
    <p:sldId id="304" r:id="rId43"/>
    <p:sldId id="382" r:id="rId44"/>
    <p:sldId id="528" r:id="rId45"/>
    <p:sldId id="4113" r:id="rId46"/>
    <p:sldId id="383" r:id="rId47"/>
    <p:sldId id="3197" r:id="rId48"/>
    <p:sldId id="1396" r:id="rId49"/>
    <p:sldId id="3106" r:id="rId50"/>
    <p:sldId id="4416" r:id="rId51"/>
    <p:sldId id="1576" r:id="rId52"/>
    <p:sldId id="631" r:id="rId53"/>
  </p:sldIdLst>
  <p:sldSz cx="9144000" cy="6858000" type="screen4x3"/>
  <p:notesSz cx="6858000" cy="9144000"/>
  <p:embeddedFontLst>
    <p:embeddedFont>
      <p:font typeface="方正大黑简体" panose="02000000000000000000"/>
      <p:regular r:id="rId56"/>
    </p:embeddedFont>
    <p:embeddedFont>
      <p:font typeface="黑体" panose="02010609060101010101" pitchFamily="49" charset="-122"/>
      <p:regular r:id="rId57"/>
    </p:embeddedFont>
    <p:embeddedFont>
      <p:font typeface="华文楷体" panose="02010600040101010101" pitchFamily="2" charset="-122"/>
      <p:regular r:id="rId58"/>
    </p:embeddedFont>
    <p:embeddedFont>
      <p:font typeface="华文新魏" panose="02010800040101010101" pitchFamily="2" charset="-122"/>
      <p:regular r:id="rId59"/>
    </p:embeddedFont>
    <p:embeddedFont>
      <p:font typeface="华文中宋" panose="02010600040101010101" pitchFamily="2" charset="-122"/>
      <p:regular r:id="rId60"/>
    </p:embeddedFont>
    <p:embeddedFont>
      <p:font typeface="隶书" panose="02010509060101010101" pitchFamily="49" charset="-122"/>
      <p:regular r:id="rId61"/>
    </p:embeddedFont>
  </p:embeddedFontLst>
  <p:custDataLst>
    <p:tags r:id="rId62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0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0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0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0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0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0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0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0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0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1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0000FF"/>
    <a:srgbClr val="FF0066"/>
    <a:srgbClr val="FF3300"/>
    <a:srgbClr val="0066FF"/>
    <a:srgbClr val="FF99CC"/>
    <a:srgbClr val="FF9933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 showGuides="1">
      <p:cViewPr varScale="1">
        <p:scale>
          <a:sx n="52" d="100"/>
          <a:sy n="52" d="100"/>
        </p:scale>
        <p:origin x="1138" y="38"/>
      </p:cViewPr>
      <p:guideLst>
        <p:guide orient="horz" pos="226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handoutMaster" Target="handoutMasters/handoutMaster1.xml"/><Relationship Id="rId63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font" Target="fonts/font3.fntdata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1.fntdata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62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5.fntdata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4182D7E1-D162-46C7-990A-4941C8E55ABA}" type="datetimeFigureOut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2024/11/5</a:t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z="1200" strike="noStrike" noProof="1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GIF>
</file>

<file path=ppt/media/image30.png>
</file>

<file path=ppt/media/image31.jpeg>
</file>

<file path=ppt/media/image32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A50E117F-E415-477E-A2E3-B0F2582B89FB}" type="datetimeFigureOut"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2024/11/5</a:t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48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517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z="12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716657" cy="54864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08476" cy="4114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9724" y="1981200"/>
            <a:ext cx="3808476" cy="4114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1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1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1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1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1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1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716657" cy="54864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Rectangle 4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/>
          <a:p>
            <a:pPr algn="r" fontAlgn="base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08476" cy="4114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9724" y="1981200"/>
            <a:ext cx="3808476" cy="4114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4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 noProof="1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>
                <a:latin typeface="Times New Roman" panose="02020603050405020304" pitchFamily="18" charset="0"/>
              </a:defRPr>
            </a:lvl1pPr>
          </a:lstStyle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宋体" panose="02010600030101010101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1pPr>
      <a:lvl2pPr marL="742950" lvl="1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2pPr>
      <a:lvl3pPr marL="1143000" lvl="2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3pPr>
      <a:lvl4pPr marL="1600200" lvl="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4pPr>
      <a:lvl5pPr marL="2057400" lvl="4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5pPr>
      <a:lvl6pPr marL="2514600" lvl="5" indent="-228600" algn="l" defTabSz="914400" eaLnBrk="0" fontAlgn="base" latinLnBrk="0" hangingPunct="0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051" name="Rectangle 3"/>
          <p:cNvSpPr>
            <a:spLocks noGrp="1"/>
          </p:cNvSpPr>
          <p:nvPr>
            <p:ph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 indent="-285750"/>
            <a:r>
              <a:rPr lang="zh-CN" altLang="en-US" dirty="0"/>
              <a:t>第二级</a:t>
            </a:r>
          </a:p>
          <a:p>
            <a:pPr lvl="2" indent="-228600"/>
            <a:r>
              <a:rPr lang="zh-CN" altLang="en-US" dirty="0"/>
              <a:t>第三级</a:t>
            </a:r>
          </a:p>
          <a:p>
            <a:pPr lvl="3" indent="-228600"/>
            <a:r>
              <a:rPr lang="zh-CN" altLang="en-US" dirty="0"/>
              <a:t>第四级</a:t>
            </a:r>
          </a:p>
          <a:p>
            <a:pPr lvl="4" indent="-228600"/>
            <a:r>
              <a:rPr lang="zh-CN" altLang="en-US" dirty="0"/>
              <a:t>第五级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400"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Rectangle 5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 noProof="1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>
                <a:latin typeface="Times New Roman" panose="02020603050405020304" pitchFamily="18" charset="0"/>
              </a:defRPr>
            </a:lvl1pPr>
          </a:lstStyle>
          <a:p>
            <a:pPr lvl="0" eaLnBrk="1" fontAlgn="base" hangingPunct="1"/>
            <a:fld id="{9A0DB2DC-4C9A-4742-B13C-FB6460FD3503}" type="slidenum">
              <a:rPr lang="en-US" altLang="zh-CN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lang="en-US" altLang="zh-CN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fade/>
  </p:transition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宋体" panose="02010600030101010101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1pPr>
      <a:lvl2pPr marL="742950" lvl="1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2pPr>
      <a:lvl3pPr marL="1143000" lvl="2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3pPr>
      <a:lvl4pPr marL="1600200" lvl="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4pPr>
      <a:lvl5pPr marL="2057400" lvl="4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5pPr>
      <a:lvl6pPr marL="2514600" lvl="5" indent="-228600" algn="l" defTabSz="914400" eaLnBrk="0" fontAlgn="base" latinLnBrk="0" hangingPunct="0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2" descr="美俄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506" name="Text Box 4"/>
          <p:cNvSpPr txBox="1"/>
          <p:nvPr/>
        </p:nvSpPr>
        <p:spPr>
          <a:xfrm>
            <a:off x="285750" y="1773238"/>
            <a:ext cx="8350250" cy="1311275"/>
          </a:xfrm>
          <a:prstGeom prst="rect">
            <a:avLst/>
          </a:prstGeom>
          <a:noFill/>
          <a:ln w="9525">
            <a:noFill/>
          </a:ln>
          <a:effectLst>
            <a:outerShdw dist="45791" dir="3378595" algn="ctr" rotWithShape="0">
              <a:srgbClr val="FFFF00"/>
            </a:outerShdw>
          </a:effectLst>
        </p:spPr>
        <p:txBody>
          <a:bodyPr anchor="t" anchorCtr="0">
            <a:spAutoFit/>
          </a:bodyPr>
          <a:lstStyle/>
          <a:p>
            <a:pPr>
              <a:buSzTx/>
            </a:pPr>
            <a:r>
              <a:rPr lang="zh-CN" altLang="en-US" sz="8000" b="1">
                <a:solidFill>
                  <a:srgbClr val="FF33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中国周边安全环境</a:t>
            </a: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5FAB73-E154-D01D-5612-2D79F4264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内容占位符 2">
            <a:extLst>
              <a:ext uri="{FF2B5EF4-FFF2-40B4-BE49-F238E27FC236}">
                <a16:creationId xmlns:a16="http://schemas.microsoft.com/office/drawing/2014/main" id="{852DD042-C2CE-8D42-72AE-D71B04B29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690" y="332785"/>
            <a:ext cx="3429000" cy="41148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en-US" sz="2800" b="1" dirty="0"/>
              <a:t>穷，就该死吗？</a:t>
            </a:r>
            <a:br>
              <a:rPr lang="zh-CN" altLang="en-US" sz="2800" dirty="0"/>
            </a:br>
            <a:r>
              <a:rPr lang="en-US" altLang="zh-CN" sz="2800" dirty="0"/>
              <a:t>2020</a:t>
            </a:r>
            <a:r>
              <a:rPr lang="zh-CN" altLang="en-US" sz="2800" dirty="0"/>
              <a:t>年</a:t>
            </a:r>
            <a:r>
              <a:rPr lang="en-US" altLang="zh-CN" sz="2800" dirty="0"/>
              <a:t>10</a:t>
            </a:r>
            <a:r>
              <a:rPr lang="zh-CN" altLang="en-US" sz="2800" dirty="0"/>
              <a:t>月</a:t>
            </a:r>
            <a:r>
              <a:rPr lang="en-US" altLang="zh-CN" sz="2800" dirty="0"/>
              <a:t>2</a:t>
            </a:r>
            <a:r>
              <a:rPr lang="zh-CN" altLang="en-US" sz="2800" dirty="0"/>
              <a:t>日，时任美国总统特朗普确诊新冠，</a:t>
            </a:r>
            <a:r>
              <a:rPr lang="en-US" altLang="zh-CN" sz="2800" dirty="0"/>
              <a:t>10</a:t>
            </a:r>
            <a:r>
              <a:rPr lang="zh-CN" altLang="en-US" sz="2800" dirty="0"/>
              <a:t>月</a:t>
            </a:r>
            <a:r>
              <a:rPr lang="en-US" altLang="zh-CN" sz="2800" dirty="0"/>
              <a:t>5</a:t>
            </a:r>
            <a:r>
              <a:rPr lang="zh-CN" altLang="en-US" sz="2800" dirty="0"/>
              <a:t>日就治疗出院。</a:t>
            </a:r>
            <a:br>
              <a:rPr lang="zh-CN" altLang="en-US" sz="2800" dirty="0"/>
            </a:br>
            <a:r>
              <a:rPr lang="zh-CN" altLang="en-US" sz="2800" dirty="0"/>
              <a:t>在已公布的治疗方案中，特朗普在</a:t>
            </a:r>
            <a:r>
              <a:rPr lang="en-US" altLang="zh-CN" sz="2800" dirty="0"/>
              <a:t>3</a:t>
            </a:r>
            <a:r>
              <a:rPr lang="zh-CN" altLang="en-US" sz="2800" dirty="0"/>
              <a:t>天内，用了</a:t>
            </a:r>
            <a:r>
              <a:rPr lang="en-US" altLang="zh-CN" sz="2800" dirty="0"/>
              <a:t>8</a:t>
            </a:r>
            <a:r>
              <a:rPr lang="zh-CN" altLang="en-US" sz="2800" dirty="0"/>
              <a:t>种药物和保健品。</a:t>
            </a:r>
            <a:br>
              <a:rPr lang="zh-CN" altLang="en-US" sz="2800" dirty="0"/>
            </a:br>
            <a:r>
              <a:rPr lang="zh-CN" altLang="en-US" sz="2800" dirty="0"/>
              <a:t>然而，穷人呢？</a:t>
            </a:r>
            <a:br>
              <a:rPr lang="zh-CN" altLang="en-US" sz="2800" dirty="0"/>
            </a:br>
            <a:r>
              <a:rPr lang="en-US" altLang="zh-CN" sz="2800" dirty="0"/>
              <a:t>2020</a:t>
            </a:r>
            <a:r>
              <a:rPr lang="zh-CN" altLang="en-US" sz="2800" dirty="0"/>
              <a:t>美国新冠疫情中，每死</a:t>
            </a:r>
            <a:r>
              <a:rPr lang="en-US" altLang="zh-CN" sz="2800" dirty="0"/>
              <a:t>3</a:t>
            </a:r>
            <a:r>
              <a:rPr lang="zh-CN" altLang="en-US" sz="2800" dirty="0"/>
              <a:t>个人，就有</a:t>
            </a:r>
            <a:r>
              <a:rPr lang="en-US" altLang="zh-CN" sz="2800" dirty="0"/>
              <a:t>2</a:t>
            </a:r>
            <a:r>
              <a:rPr lang="zh-CN" altLang="en-US" sz="2800" dirty="0"/>
              <a:t>个是穷人。</a:t>
            </a:r>
            <a:br>
              <a:rPr lang="zh-CN" altLang="en-US" sz="2800" dirty="0"/>
            </a:br>
            <a:endParaRPr lang="zh-CN" altLang="en-US" sz="2800" dirty="0"/>
          </a:p>
        </p:txBody>
      </p:sp>
      <p:pic>
        <p:nvPicPr>
          <p:cNvPr id="91139" name="Picture 2">
            <a:extLst>
              <a:ext uri="{FF2B5EF4-FFF2-40B4-BE49-F238E27FC236}">
                <a16:creationId xmlns:a16="http://schemas.microsoft.com/office/drawing/2014/main" id="{578E5AA7-29AA-44C7-4FA9-92E1782A9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828" y="188775"/>
            <a:ext cx="5000625" cy="3105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3C39CEA-E48B-33F2-0497-F3ED501869B3}"/>
              </a:ext>
            </a:extLst>
          </p:cNvPr>
          <p:cNvSpPr txBox="1"/>
          <p:nvPr/>
        </p:nvSpPr>
        <p:spPr>
          <a:xfrm>
            <a:off x="3569391" y="3318934"/>
            <a:ext cx="546897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/>
              <a:t>因为穷，他们得不到最有效的防护；</a:t>
            </a:r>
            <a:br>
              <a:rPr lang="zh-CN" altLang="en-US" sz="2800" dirty="0"/>
            </a:br>
            <a:r>
              <a:rPr lang="zh-CN" altLang="en-US" sz="2800" dirty="0"/>
              <a:t>因为穷，他们病不起、不敢病；</a:t>
            </a:r>
            <a:br>
              <a:rPr lang="zh-CN" altLang="en-US" sz="2800" dirty="0"/>
            </a:br>
            <a:r>
              <a:rPr lang="zh-CN" altLang="en-US" sz="2800" dirty="0"/>
              <a:t>因为穷，他们不得不吃廉价、高热量食物，导致其他疾病死亡率也远高于富人。</a:t>
            </a:r>
            <a:br>
              <a:rPr lang="zh-CN" altLang="en-US" sz="2800" dirty="0"/>
            </a:br>
            <a:r>
              <a:rPr lang="zh-CN" altLang="en-US" sz="2800" dirty="0"/>
              <a:t>特朗普却说：“或许这就是人生吧。”</a:t>
            </a:r>
          </a:p>
        </p:txBody>
      </p:sp>
    </p:spTree>
    <p:extLst>
      <p:ext uri="{BB962C8B-B14F-4D97-AF65-F5344CB8AC3E}">
        <p14:creationId xmlns:p14="http://schemas.microsoft.com/office/powerpoint/2010/main" val="2959092426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D129F6-6E6A-B697-65F6-12FF65E7F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175A594-4185-C2DD-FD5F-3F16D6686AA3}"/>
              </a:ext>
            </a:extLst>
          </p:cNvPr>
          <p:cNvSpPr txBox="1"/>
          <p:nvPr/>
        </p:nvSpPr>
        <p:spPr>
          <a:xfrm>
            <a:off x="755650" y="161290"/>
            <a:ext cx="7483475" cy="52197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r>
              <a:rPr lang="zh-CN" altLang="en-US" sz="2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一</a:t>
            </a:r>
            <a:r>
              <a:rPr lang="en-US" altLang="zh-CN" sz="2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.2023</a:t>
            </a:r>
            <a:r>
              <a:rPr lang="zh-CN" altLang="en-US" sz="28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年工作回顾</a:t>
            </a:r>
          </a:p>
        </p:txBody>
      </p:sp>
      <p:sp>
        <p:nvSpPr>
          <p:cNvPr id="5" name="燕尾形 4">
            <a:extLst>
              <a:ext uri="{FF2B5EF4-FFF2-40B4-BE49-F238E27FC236}">
                <a16:creationId xmlns:a16="http://schemas.microsoft.com/office/drawing/2014/main" id="{1AFCEDC8-3D27-5FE0-C45D-FCA427C06724}"/>
              </a:ext>
            </a:extLst>
          </p:cNvPr>
          <p:cNvSpPr/>
          <p:nvPr/>
        </p:nvSpPr>
        <p:spPr>
          <a:xfrm>
            <a:off x="179705" y="224790"/>
            <a:ext cx="485775" cy="485775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3D9DBC8-65AC-3169-4EAA-4FD4C8C694F3}"/>
              </a:ext>
            </a:extLst>
          </p:cNvPr>
          <p:cNvSpPr/>
          <p:nvPr/>
        </p:nvSpPr>
        <p:spPr>
          <a:xfrm>
            <a:off x="443865" y="732790"/>
            <a:ext cx="655320" cy="66167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/>
              <a:t>1</a:t>
            </a:r>
          </a:p>
        </p:txBody>
      </p:sp>
      <p:sp>
        <p:nvSpPr>
          <p:cNvPr id="7" name="五边形 6">
            <a:extLst>
              <a:ext uri="{FF2B5EF4-FFF2-40B4-BE49-F238E27FC236}">
                <a16:creationId xmlns:a16="http://schemas.microsoft.com/office/drawing/2014/main" id="{B8DF193F-D10F-BE68-74D4-DF3EAE28B1C6}"/>
              </a:ext>
            </a:extLst>
          </p:cNvPr>
          <p:cNvSpPr/>
          <p:nvPr/>
        </p:nvSpPr>
        <p:spPr>
          <a:xfrm>
            <a:off x="1837690" y="764540"/>
            <a:ext cx="3336925" cy="501015"/>
          </a:xfrm>
          <a:prstGeom prst="homePlat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/>
              <a:t>经济总体回升向好</a:t>
            </a:r>
          </a:p>
        </p:txBody>
      </p:sp>
      <p:sp>
        <p:nvSpPr>
          <p:cNvPr id="8" name="燕尾形 7">
            <a:extLst>
              <a:ext uri="{FF2B5EF4-FFF2-40B4-BE49-F238E27FC236}">
                <a16:creationId xmlns:a16="http://schemas.microsoft.com/office/drawing/2014/main" id="{0E91C0D0-DD10-4589-8BAD-96192B5870BE}"/>
              </a:ext>
            </a:extLst>
          </p:cNvPr>
          <p:cNvSpPr/>
          <p:nvPr/>
        </p:nvSpPr>
        <p:spPr>
          <a:xfrm>
            <a:off x="1225550" y="836295"/>
            <a:ext cx="485775" cy="485775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9C4FF58-F18F-2E4E-FD6C-78CDA806B0A2}"/>
              </a:ext>
            </a:extLst>
          </p:cNvPr>
          <p:cNvSpPr/>
          <p:nvPr/>
        </p:nvSpPr>
        <p:spPr>
          <a:xfrm>
            <a:off x="605790" y="1489075"/>
            <a:ext cx="393065" cy="53276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C8B6B8F9-AE8E-69CB-B148-92A0C1FC0CE5}"/>
              </a:ext>
            </a:extLst>
          </p:cNvPr>
          <p:cNvSpPr txBox="1"/>
          <p:nvPr/>
        </p:nvSpPr>
        <p:spPr>
          <a:xfrm>
            <a:off x="1187450" y="1265555"/>
            <a:ext cx="7481570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sz="2800">
                <a:solidFill>
                  <a:srgbClr val="000000"/>
                </a:solidFill>
                <a:ea typeface="宋体" panose="02010600030101010101" pitchFamily="2" charset="-122"/>
              </a:rPr>
              <a:t>    </a:t>
            </a:r>
            <a:r>
              <a:rPr lang="zh-CN" sz="2800">
                <a:solidFill>
                  <a:srgbClr val="000000"/>
                </a:solidFill>
                <a:ea typeface="宋体" panose="02010600030101010101" pitchFamily="2" charset="-122"/>
              </a:rPr>
              <a:t>国内生产总值超过126万亿元，增长5.2%，增速居世界主要经济体前列。城镇新增就业1244万人，城镇调查失业率平均为5.2%。居民消费价格上涨0.2%。国际收支基本平衡。</a:t>
            </a:r>
            <a:endParaRPr lang="zh-CN" altLang="en-US" sz="280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EFBACE9-13B6-44AC-9F27-7E049297CBBC}"/>
              </a:ext>
            </a:extLst>
          </p:cNvPr>
          <p:cNvSpPr/>
          <p:nvPr/>
        </p:nvSpPr>
        <p:spPr>
          <a:xfrm>
            <a:off x="446405" y="3140710"/>
            <a:ext cx="655320" cy="66167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/>
              <a:t>2</a:t>
            </a:r>
          </a:p>
        </p:txBody>
      </p:sp>
      <p:sp>
        <p:nvSpPr>
          <p:cNvPr id="12" name="燕尾形 11">
            <a:extLst>
              <a:ext uri="{FF2B5EF4-FFF2-40B4-BE49-F238E27FC236}">
                <a16:creationId xmlns:a16="http://schemas.microsoft.com/office/drawing/2014/main" id="{57F98EDA-009B-F13D-3A5B-B9C3616544FF}"/>
              </a:ext>
            </a:extLst>
          </p:cNvPr>
          <p:cNvSpPr/>
          <p:nvPr/>
        </p:nvSpPr>
        <p:spPr>
          <a:xfrm>
            <a:off x="1280795" y="3228975"/>
            <a:ext cx="485775" cy="485775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五边形 12">
            <a:extLst>
              <a:ext uri="{FF2B5EF4-FFF2-40B4-BE49-F238E27FC236}">
                <a16:creationId xmlns:a16="http://schemas.microsoft.com/office/drawing/2014/main" id="{8F220065-DD5B-EAF1-5787-E3A5BAE5D33A}"/>
              </a:ext>
            </a:extLst>
          </p:cNvPr>
          <p:cNvSpPr/>
          <p:nvPr/>
        </p:nvSpPr>
        <p:spPr>
          <a:xfrm>
            <a:off x="1907540" y="3209925"/>
            <a:ext cx="5995670" cy="501015"/>
          </a:xfrm>
          <a:prstGeom prst="homePlat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/>
              <a:t>现代化产业体系建设取得重要进展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A9B9481B-2572-3198-8B7F-A50A33FCD974}"/>
              </a:ext>
            </a:extLst>
          </p:cNvPr>
          <p:cNvSpPr/>
          <p:nvPr/>
        </p:nvSpPr>
        <p:spPr>
          <a:xfrm>
            <a:off x="643255" y="3932555"/>
            <a:ext cx="393065" cy="53276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12060A4-4A23-23CD-5A0A-E420805CAA0D}"/>
              </a:ext>
            </a:extLst>
          </p:cNvPr>
          <p:cNvSpPr txBox="1"/>
          <p:nvPr/>
        </p:nvSpPr>
        <p:spPr>
          <a:xfrm>
            <a:off x="1331595" y="3716655"/>
            <a:ext cx="752538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/>
            <a:r>
              <a:rPr lang="zh-CN" sz="2800">
                <a:solidFill>
                  <a:srgbClr val="000000"/>
                </a:solidFill>
                <a:ea typeface="宋体" panose="02010600030101010101" pitchFamily="2" charset="-122"/>
              </a:rPr>
              <a:t>传统产业加快转型升级，战略性新兴产业蓬勃发展，未来产业有序布局，先进制造业和现代服务业深度融合，一批重大产业创新成果达到国际先进水平。国产大飞机C919投入商业运营，国产大型邮轮成功建造，新能源汽车产销量占全球比重超过60%。</a:t>
            </a:r>
            <a:endParaRPr lang="zh-CN" altLang="en-US" sz="280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A2110FA0-3B85-5BC6-B49D-D538CF9EA8CA}"/>
              </a:ext>
            </a:extLst>
          </p:cNvPr>
          <p:cNvCxnSpPr/>
          <p:nvPr/>
        </p:nvCxnSpPr>
        <p:spPr>
          <a:xfrm>
            <a:off x="683895" y="629285"/>
            <a:ext cx="817308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十字箭头 1">
            <a:extLst>
              <a:ext uri="{FF2B5EF4-FFF2-40B4-BE49-F238E27FC236}">
                <a16:creationId xmlns:a16="http://schemas.microsoft.com/office/drawing/2014/main" id="{DE0D5697-8804-36E6-0C92-31DAA63A7462}"/>
              </a:ext>
            </a:extLst>
          </p:cNvPr>
          <p:cNvSpPr/>
          <p:nvPr/>
        </p:nvSpPr>
        <p:spPr>
          <a:xfrm>
            <a:off x="5200015" y="5924550"/>
            <a:ext cx="636905" cy="556895"/>
          </a:xfrm>
          <a:prstGeom prst="quad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871B73-41CE-8660-960E-4A7B011D388F}"/>
              </a:ext>
            </a:extLst>
          </p:cNvPr>
          <p:cNvSpPr txBox="1"/>
          <p:nvPr/>
        </p:nvSpPr>
        <p:spPr>
          <a:xfrm>
            <a:off x="5868035" y="5959390"/>
            <a:ext cx="3048000" cy="52197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zh-CN" altLang="en-US" sz="28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  <a:ea typeface="微软雅黑" panose="020B0503020204020204" charset="-122"/>
              </a:rPr>
              <a:t>俄罗斯</a:t>
            </a:r>
          </a:p>
        </p:txBody>
      </p:sp>
    </p:spTree>
    <p:extLst>
      <p:ext uri="{BB962C8B-B14F-4D97-AF65-F5344CB8AC3E}">
        <p14:creationId xmlns:p14="http://schemas.microsoft.com/office/powerpoint/2010/main" val="3626714045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3895" y="476250"/>
            <a:ext cx="7772400" cy="4114800"/>
          </a:xfrm>
        </p:spPr>
        <p:txBody>
          <a:bodyPr/>
          <a:lstStyle/>
          <a:p>
            <a:r>
              <a:rPr lang="en-US" altLang="zh-CN"/>
              <a:t>126</a:t>
            </a:r>
            <a:r>
              <a:rPr lang="zh-CN" altLang="en-US"/>
              <a:t>万亿的巨额财富怎么来的，经济增长结构发生了变化，从老三样到新三样，从鞋子，衬衫，玩具，到新能源汽车，光伏，锂电池，中国经济实现了产业升级和智能化改造。俄罗斯总统普京</a:t>
            </a:r>
            <a:r>
              <a:rPr lang="en-US" altLang="zh-CN"/>
              <a:t>2000</a:t>
            </a:r>
            <a:r>
              <a:rPr lang="zh-CN" altLang="en-US"/>
              <a:t>年上台时说了一句，给我</a:t>
            </a:r>
            <a:r>
              <a:rPr lang="en-US" altLang="zh-CN"/>
              <a:t>20</a:t>
            </a:r>
            <a:r>
              <a:rPr lang="zh-CN" altLang="en-US"/>
              <a:t>年，还你一个强大的俄罗斯，</a:t>
            </a:r>
            <a:r>
              <a:rPr lang="en-US" altLang="zh-CN"/>
              <a:t>2004</a:t>
            </a:r>
            <a:r>
              <a:rPr lang="zh-CN" altLang="en-US"/>
              <a:t>，</a:t>
            </a:r>
            <a:r>
              <a:rPr lang="en-US" altLang="zh-CN"/>
              <a:t>05</a:t>
            </a:r>
            <a:r>
              <a:rPr lang="zh-CN" altLang="en-US"/>
              <a:t>，</a:t>
            </a:r>
            <a:r>
              <a:rPr lang="en-US" altLang="zh-CN"/>
              <a:t>06</a:t>
            </a:r>
            <a:r>
              <a:rPr lang="zh-CN" altLang="en-US"/>
              <a:t>年，石油价格上涨，达到</a:t>
            </a:r>
            <a:r>
              <a:rPr lang="en-US" altLang="zh-CN"/>
              <a:t>140</a:t>
            </a:r>
            <a:r>
              <a:rPr lang="zh-CN" altLang="en-US"/>
              <a:t>美元一桶，俄罗斯</a:t>
            </a:r>
            <a:r>
              <a:rPr lang="en-US" altLang="zh-CN"/>
              <a:t>GDP</a:t>
            </a:r>
            <a:r>
              <a:rPr lang="zh-CN" altLang="en-US"/>
              <a:t>达到</a:t>
            </a:r>
            <a:r>
              <a:rPr lang="en-US" altLang="zh-CN"/>
              <a:t>5</a:t>
            </a:r>
            <a:r>
              <a:rPr lang="zh-CN" altLang="en-US"/>
              <a:t>万亿美元，但是普京没有抓住机会实现经济转型，结果</a:t>
            </a:r>
            <a:r>
              <a:rPr lang="en-US" altLang="zh-CN"/>
              <a:t>08</a:t>
            </a:r>
            <a:r>
              <a:rPr lang="zh-CN" altLang="en-US"/>
              <a:t>年金融危机，大宗商品价格一落千丈，导致俄罗斯至今还是依靠卖资源过日子</a:t>
            </a:r>
          </a:p>
        </p:txBody>
      </p:sp>
    </p:spTree>
    <p:extLst>
      <p:ext uri="{BB962C8B-B14F-4D97-AF65-F5344CB8AC3E}">
        <p14:creationId xmlns:p14="http://schemas.microsoft.com/office/powerpoint/2010/main" val="3923394587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标题 1"/>
          <p:cNvSpPr>
            <a:spLocks noGrp="1"/>
          </p:cNvSpPr>
          <p:nvPr>
            <p:ph type="title"/>
          </p:nvPr>
        </p:nvSpPr>
        <p:spPr>
          <a:xfrm>
            <a:off x="685800" y="177800"/>
            <a:ext cx="7772400" cy="1143000"/>
          </a:xfrm>
        </p:spPr>
        <p:txBody>
          <a:bodyPr vert="horz" wrap="square" lIns="91440" tIns="45720" rIns="91440" bIns="45720" anchor="ctr" anchorCtr="0"/>
          <a:lstStyle/>
          <a:p>
            <a:r>
              <a:rPr lang="zh-CN" altLang="en-US" dirty="0"/>
              <a:t>大变局之</a:t>
            </a:r>
            <a:r>
              <a:rPr lang="zh-CN" altLang="en-US" dirty="0">
                <a:solidFill>
                  <a:srgbClr val="C00000"/>
                </a:solidFill>
              </a:rPr>
              <a:t>大</a:t>
            </a:r>
            <a:r>
              <a:rPr lang="zh-CN" altLang="en-US" dirty="0"/>
              <a:t>之</a:t>
            </a:r>
            <a:r>
              <a:rPr lang="zh-CN" altLang="en-US" dirty="0">
                <a:solidFill>
                  <a:srgbClr val="C00000"/>
                </a:solidFill>
              </a:rPr>
              <a:t>变</a:t>
            </a:r>
          </a:p>
        </p:txBody>
      </p:sp>
      <p:sp>
        <p:nvSpPr>
          <p:cNvPr id="46083" name="内容占位符 2"/>
          <p:cNvSpPr>
            <a:spLocks noGrp="1" noChangeArrowheads="1"/>
          </p:cNvSpPr>
          <p:nvPr>
            <p:ph idx="1"/>
          </p:nvPr>
        </p:nvSpPr>
        <p:spPr>
          <a:xfrm>
            <a:off x="65088" y="1000125"/>
            <a:ext cx="9144000" cy="5337175"/>
          </a:xfrm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世界经济重心之变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大西洋两岸     太平洋两岸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世界政治格局之变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全球化进程之变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退群脱欧       逆全球化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科技与产业之变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数字革命       数字经济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 西方主导        并驾齐驱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宋体" panose="02010600030101010101" pitchFamily="2" charset="-122"/>
                <a:cs typeface="+mn-cs"/>
              </a:rPr>
              <a:t>      世界扁平化：平视</a:t>
            </a:r>
          </a:p>
        </p:txBody>
      </p:sp>
      <p:pic>
        <p:nvPicPr>
          <p:cNvPr id="32772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963" y="1643063"/>
            <a:ext cx="5080000" cy="34734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右箭头 5"/>
          <p:cNvSpPr/>
          <p:nvPr/>
        </p:nvSpPr>
        <p:spPr>
          <a:xfrm>
            <a:off x="1785938" y="1643063"/>
            <a:ext cx="214313" cy="460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右箭头 9"/>
          <p:cNvSpPr/>
          <p:nvPr/>
        </p:nvSpPr>
        <p:spPr>
          <a:xfrm>
            <a:off x="1571625" y="3500438"/>
            <a:ext cx="392113" cy="142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1535113" y="4357688"/>
            <a:ext cx="465138" cy="206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右箭头 11"/>
          <p:cNvSpPr/>
          <p:nvPr/>
        </p:nvSpPr>
        <p:spPr>
          <a:xfrm>
            <a:off x="1535113" y="4794250"/>
            <a:ext cx="465138" cy="1111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2778" name="TextBox 12"/>
          <p:cNvSpPr txBox="1"/>
          <p:nvPr/>
        </p:nvSpPr>
        <p:spPr>
          <a:xfrm>
            <a:off x="4283393" y="1059498"/>
            <a:ext cx="4246880" cy="58356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关键是处理好中美关系</a:t>
            </a:r>
          </a:p>
        </p:txBody>
      </p:sp>
      <p:sp>
        <p:nvSpPr>
          <p:cNvPr id="32779" name="文本框 1"/>
          <p:cNvSpPr txBox="1"/>
          <p:nvPr/>
        </p:nvSpPr>
        <p:spPr>
          <a:xfrm>
            <a:off x="65088" y="5439410"/>
            <a:ext cx="9072562" cy="52228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百年大变局：相对较长，且正在发生巨大变化的历史时期</a:t>
            </a:r>
          </a:p>
        </p:txBody>
      </p:sp>
      <p:sp>
        <p:nvSpPr>
          <p:cNvPr id="32780" name="文本框 2"/>
          <p:cNvSpPr txBox="1"/>
          <p:nvPr/>
        </p:nvSpPr>
        <p:spPr>
          <a:xfrm>
            <a:off x="65088" y="2295525"/>
            <a:ext cx="3703637" cy="70802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传统</a:t>
            </a:r>
            <a:r>
              <a:rPr lang="en-US" altLang="zh-CN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G7</a:t>
            </a:r>
            <a:r>
              <a:rPr lang="zh-CN" altLang="en-US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统领世界格局正在发生变化，</a:t>
            </a:r>
            <a:r>
              <a:rPr lang="en-US" altLang="zh-CN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G20</a:t>
            </a:r>
            <a:r>
              <a:rPr lang="zh-CN" altLang="en-US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影响更大更深远</a:t>
            </a:r>
          </a:p>
        </p:txBody>
      </p:sp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内容占位符 2"/>
          <p:cNvSpPr>
            <a:spLocks noGrp="1"/>
          </p:cNvSpPr>
          <p:nvPr>
            <p:ph idx="1"/>
          </p:nvPr>
        </p:nvSpPr>
        <p:spPr>
          <a:xfrm>
            <a:off x="685800" y="528638"/>
            <a:ext cx="7651750" cy="3871912"/>
          </a:xfrm>
        </p:spPr>
        <p:txBody>
          <a:bodyPr vert="horz" wrap="square" lIns="91440" tIns="45720" rIns="91440" bIns="45720" anchor="t" anchorCtr="0"/>
          <a:lstStyle/>
          <a:p>
            <a:pPr>
              <a:buNone/>
            </a:pPr>
            <a:r>
              <a:rPr lang="zh-CN" altLang="en-US" sz="2800" dirty="0"/>
              <a:t>   百年大变局关键是处理好中美关系：</a:t>
            </a:r>
            <a:endParaRPr lang="en-US" altLang="zh-CN" sz="2800" dirty="0"/>
          </a:p>
          <a:p>
            <a:pPr>
              <a:buNone/>
            </a:pPr>
            <a:r>
              <a:rPr lang="zh-CN" altLang="en-US" sz="2800" dirty="0"/>
              <a:t>        英国人佩曼在</a:t>
            </a:r>
            <a:r>
              <a:rPr lang="en-US" altLang="zh-CN" sz="2800" dirty="0"/>
              <a:t>《</a:t>
            </a:r>
            <a:r>
              <a:rPr lang="zh-CN" altLang="en-US" sz="2800" dirty="0"/>
              <a:t>中国巨变：地球上最伟大的变革</a:t>
            </a:r>
            <a:r>
              <a:rPr lang="en-US" altLang="zh-CN" sz="2800" dirty="0"/>
              <a:t>》</a:t>
            </a:r>
            <a:r>
              <a:rPr lang="zh-CN" altLang="en-US" sz="2800" dirty="0"/>
              <a:t>中，指出凭借长线思维和明确发展目标，中国演奏了地球上最伟大的剧目。</a:t>
            </a:r>
            <a:endParaRPr lang="en-US" altLang="zh-CN" sz="2800" dirty="0"/>
          </a:p>
          <a:p>
            <a:pPr>
              <a:buNone/>
            </a:pPr>
            <a:r>
              <a:rPr lang="zh-CN" altLang="en-US" sz="2800" dirty="0"/>
              <a:t>        美国众议院前议长金里奇在新书</a:t>
            </a:r>
            <a:r>
              <a:rPr lang="en-US" altLang="zh-CN" sz="2800" dirty="0"/>
              <a:t>《</a:t>
            </a:r>
            <a:r>
              <a:rPr lang="zh-CN" altLang="en-US" sz="2800" dirty="0"/>
              <a:t>特朗普对阵中国：面对美国的头号威胁</a:t>
            </a:r>
            <a:r>
              <a:rPr lang="en-US" altLang="zh-CN" sz="2800" dirty="0"/>
              <a:t>》</a:t>
            </a:r>
            <a:r>
              <a:rPr lang="zh-CN" altLang="en-US" sz="2800" dirty="0"/>
              <a:t>中指出，</a:t>
            </a:r>
            <a:r>
              <a:rPr lang="zh-CN" altLang="en-US" sz="2800" dirty="0">
                <a:solidFill>
                  <a:srgbClr val="FF0000"/>
                </a:solidFill>
              </a:rPr>
              <a:t>美国大多数问题不是中国的错，而是美国自身的问题。</a:t>
            </a:r>
            <a:endParaRPr lang="en-US" altLang="zh-CN" sz="28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zh-CN" altLang="en-US" sz="2800" dirty="0"/>
              <a:t>        当今世界，中美关系是一对不可或缺的伙伴关系，</a:t>
            </a:r>
            <a:r>
              <a:rPr lang="zh-CN" altLang="en-US" sz="2800" dirty="0">
                <a:solidFill>
                  <a:srgbClr val="FF0000"/>
                </a:solidFill>
              </a:rPr>
              <a:t>管控分歧是漫漫旅途中的家常便饭，合作共赢是双方的不二选择，</a:t>
            </a:r>
            <a:r>
              <a:rPr lang="zh-CN" altLang="en-US" sz="2800" dirty="0"/>
              <a:t>世界秩序的积极演化将由中美关系的健康发展引导。</a:t>
            </a:r>
          </a:p>
        </p:txBody>
      </p:sp>
    </p:spTree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内容占位符 2">
            <a:extLst>
              <a:ext uri="{FF2B5EF4-FFF2-40B4-BE49-F238E27FC236}">
                <a16:creationId xmlns:a16="http://schemas.microsoft.com/office/drawing/2014/main" id="{559005A3-7383-3DDA-E4CC-227968F1D7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467" y="0"/>
            <a:ext cx="9144000" cy="5000625"/>
          </a:xfrm>
        </p:spPr>
        <p:txBody>
          <a:bodyPr/>
          <a:lstStyle/>
          <a:p>
            <a:r>
              <a:rPr lang="zh-CN" altLang="en-US" sz="2400" dirty="0"/>
              <a:t>    </a:t>
            </a:r>
            <a:r>
              <a:rPr lang="zh-CN" altLang="en-US" sz="36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中国特色社会主义，就是任正非所言：一手高举毛泽东思想，一手高举美国思想！</a:t>
            </a:r>
            <a:endParaRPr lang="en-US" altLang="zh-CN" sz="36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/>
              <a:t>美国一些议员把中国当敌人，但中国不能把美国当敌人，即使中国将来超越了美国，美国仍然有很多优点值得我们学习，美国被我们打败了，我们仍然要照顾美国的利益，</a:t>
            </a:r>
            <a:r>
              <a:rPr lang="zh-CN" altLang="en-US" sz="2800" u="sng" dirty="0"/>
              <a:t>共同发财</a:t>
            </a:r>
            <a:r>
              <a:rPr lang="zh-CN" altLang="en-US" sz="2800" dirty="0"/>
              <a:t>，人类命运共同体包括了美国。（中国东盟</a:t>
            </a:r>
            <a:r>
              <a:rPr lang="en-US" altLang="zh-CN" sz="2800" dirty="0"/>
              <a:t>2000</a:t>
            </a:r>
            <a:r>
              <a:rPr lang="zh-CN" altLang="en-US" sz="2800" dirty="0"/>
              <a:t>年开始做生意让利</a:t>
            </a:r>
            <a:r>
              <a:rPr lang="en-US" altLang="zh-CN" sz="2800" dirty="0"/>
              <a:t>60%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r>
              <a:rPr lang="zh-CN" altLang="en-US" sz="2800" dirty="0"/>
              <a:t>比如：法国电信设备商阿尔卡特被华为打败了，但任正非专门让华为驻巴黎代表与法国电信部门接洽，表示华为将让出一部分市场，希望法国的政府采购依然把阿尔卡特列入。</a:t>
            </a:r>
          </a:p>
          <a:p>
            <a:r>
              <a:rPr lang="zh-CN" altLang="en-US" sz="2800" dirty="0"/>
              <a:t>什么叫共赢？什么叫双赢？这就是中国企业家生动的实践。我们不跟美国一样，追求单赢，把对手整垮，踏在对手身上前进。</a:t>
            </a:r>
          </a:p>
        </p:txBody>
      </p:sp>
    </p:spTree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4" descr="tt 拷贝"/>
          <p:cNvPicPr>
            <a:picLocks noChangeAspect="1"/>
          </p:cNvPicPr>
          <p:nvPr/>
        </p:nvPicPr>
        <p:blipFill>
          <a:blip r:embed="rId2">
            <a:lum bright="12000" contrast="17998"/>
          </a:blip>
          <a:stretch>
            <a:fillRect/>
          </a:stretch>
        </p:blipFill>
        <p:spPr>
          <a:xfrm>
            <a:off x="1143000" y="1276350"/>
            <a:ext cx="6934200" cy="5200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7" name="Text Box 5"/>
          <p:cNvSpPr txBox="1"/>
          <p:nvPr/>
        </p:nvSpPr>
        <p:spPr>
          <a:xfrm>
            <a:off x="2811463" y="3416300"/>
            <a:ext cx="2674937" cy="1006475"/>
          </a:xfrm>
          <a:prstGeom prst="rect">
            <a:avLst/>
          </a:prstGeom>
          <a:solidFill>
            <a:srgbClr val="008000">
              <a:alpha val="50195"/>
            </a:srgbClr>
          </a:solidFill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面积：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960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万平方千米</a:t>
            </a:r>
          </a:p>
          <a:p>
            <a:endParaRPr lang="zh-CN" altLang="en-US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边界线：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万</a:t>
            </a:r>
            <a:r>
              <a:rPr lang="en-US" altLang="zh-CN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千公里</a:t>
            </a:r>
          </a:p>
        </p:txBody>
      </p:sp>
      <p:grpSp>
        <p:nvGrpSpPr>
          <p:cNvPr id="2" name="Group 26"/>
          <p:cNvGrpSpPr/>
          <p:nvPr/>
        </p:nvGrpSpPr>
        <p:grpSpPr>
          <a:xfrm>
            <a:off x="1447800" y="1447800"/>
            <a:ext cx="5181600" cy="4587875"/>
            <a:chOff x="0" y="0"/>
            <a:chExt cx="3264" cy="2890"/>
          </a:xfrm>
        </p:grpSpPr>
        <p:sp>
          <p:nvSpPr>
            <p:cNvPr id="36868" name="Text Box 7"/>
            <p:cNvSpPr txBox="1"/>
            <p:nvPr/>
          </p:nvSpPr>
          <p:spPr>
            <a:xfrm>
              <a:off x="3003" y="1317"/>
              <a:ext cx="261" cy="231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sz="1800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朝</a:t>
              </a:r>
            </a:p>
          </p:txBody>
        </p:sp>
        <p:sp>
          <p:nvSpPr>
            <p:cNvPr id="36869" name="Text Box 8"/>
            <p:cNvSpPr txBox="1"/>
            <p:nvPr/>
          </p:nvSpPr>
          <p:spPr>
            <a:xfrm>
              <a:off x="2544" y="0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俄</a:t>
              </a:r>
              <a:endParaRPr lang="zh-CN" altLang="en-US" sz="1800" b="1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6870" name="Text Box 9"/>
            <p:cNvSpPr txBox="1"/>
            <p:nvPr/>
          </p:nvSpPr>
          <p:spPr>
            <a:xfrm>
              <a:off x="1787" y="624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蒙</a:t>
              </a:r>
              <a:endParaRPr lang="zh-CN" altLang="en-US" sz="1800" b="1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6871" name="Text Box 10"/>
            <p:cNvSpPr txBox="1"/>
            <p:nvPr/>
          </p:nvSpPr>
          <p:spPr>
            <a:xfrm>
              <a:off x="576" y="384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哈</a:t>
              </a:r>
            </a:p>
          </p:txBody>
        </p:sp>
        <p:sp>
          <p:nvSpPr>
            <p:cNvPr id="36872" name="Text Box 11"/>
            <p:cNvSpPr txBox="1"/>
            <p:nvPr/>
          </p:nvSpPr>
          <p:spPr>
            <a:xfrm>
              <a:off x="336" y="768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吉</a:t>
              </a:r>
            </a:p>
          </p:txBody>
        </p:sp>
        <p:sp>
          <p:nvSpPr>
            <p:cNvPr id="36873" name="Text Box 12"/>
            <p:cNvSpPr txBox="1"/>
            <p:nvPr/>
          </p:nvSpPr>
          <p:spPr>
            <a:xfrm>
              <a:off x="0" y="912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塔</a:t>
              </a:r>
            </a:p>
          </p:txBody>
        </p:sp>
        <p:sp>
          <p:nvSpPr>
            <p:cNvPr id="36874" name="Text Box 13"/>
            <p:cNvSpPr txBox="1"/>
            <p:nvPr/>
          </p:nvSpPr>
          <p:spPr>
            <a:xfrm>
              <a:off x="0" y="1200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阿</a:t>
              </a:r>
              <a:endParaRPr lang="zh-CN" altLang="en-US" sz="1800" b="1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6875" name="Text Box 14"/>
            <p:cNvSpPr txBox="1"/>
            <p:nvPr/>
          </p:nvSpPr>
          <p:spPr>
            <a:xfrm>
              <a:off x="48" y="1526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巴</a:t>
              </a:r>
              <a:endParaRPr lang="zh-CN" altLang="en-US" sz="1800" b="1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6876" name="Text Box 15"/>
            <p:cNvSpPr txBox="1"/>
            <p:nvPr/>
          </p:nvSpPr>
          <p:spPr>
            <a:xfrm>
              <a:off x="48" y="2112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印</a:t>
              </a:r>
            </a:p>
          </p:txBody>
        </p:sp>
        <p:sp>
          <p:nvSpPr>
            <p:cNvPr id="36877" name="Text Box 16"/>
            <p:cNvSpPr txBox="1"/>
            <p:nvPr/>
          </p:nvSpPr>
          <p:spPr>
            <a:xfrm>
              <a:off x="485" y="1862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尼</a:t>
              </a:r>
              <a:endParaRPr lang="zh-CN" altLang="en-US" sz="1800" b="1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6878" name="Text Box 18"/>
            <p:cNvSpPr txBox="1"/>
            <p:nvPr/>
          </p:nvSpPr>
          <p:spPr>
            <a:xfrm>
              <a:off x="917" y="2063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不</a:t>
              </a:r>
            </a:p>
          </p:txBody>
        </p:sp>
        <p:sp>
          <p:nvSpPr>
            <p:cNvPr id="36879" name="Text Box 19"/>
            <p:cNvSpPr txBox="1"/>
            <p:nvPr/>
          </p:nvSpPr>
          <p:spPr>
            <a:xfrm>
              <a:off x="1104" y="2352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缅</a:t>
              </a:r>
            </a:p>
          </p:txBody>
        </p:sp>
        <p:sp>
          <p:nvSpPr>
            <p:cNvPr id="36880" name="Text Box 20"/>
            <p:cNvSpPr txBox="1"/>
            <p:nvPr/>
          </p:nvSpPr>
          <p:spPr>
            <a:xfrm>
              <a:off x="1248" y="2640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老</a:t>
              </a:r>
            </a:p>
          </p:txBody>
        </p:sp>
        <p:sp>
          <p:nvSpPr>
            <p:cNvPr id="36881" name="Text Box 21"/>
            <p:cNvSpPr txBox="1"/>
            <p:nvPr/>
          </p:nvSpPr>
          <p:spPr>
            <a:xfrm>
              <a:off x="1488" y="2544"/>
              <a:ext cx="277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越</a:t>
              </a:r>
            </a:p>
          </p:txBody>
        </p:sp>
      </p:grpSp>
      <p:sp>
        <p:nvSpPr>
          <p:cNvPr id="36882" name="Text Box 27"/>
          <p:cNvSpPr txBox="1"/>
          <p:nvPr/>
        </p:nvSpPr>
        <p:spPr>
          <a:xfrm>
            <a:off x="242888" y="1798638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6883" name="Text Box 7"/>
          <p:cNvSpPr txBox="1"/>
          <p:nvPr/>
        </p:nvSpPr>
        <p:spPr>
          <a:xfrm>
            <a:off x="19050" y="1143000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二  地理因素对我国安全的影响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1193800" y="1290638"/>
            <a:ext cx="7481888" cy="5262562"/>
            <a:chOff x="0" y="0"/>
            <a:chExt cx="4416" cy="3315"/>
          </a:xfrm>
        </p:grpSpPr>
        <p:pic>
          <p:nvPicPr>
            <p:cNvPr id="37890" name="Picture 5" descr="ttt 拷贝"/>
            <p:cNvPicPr>
              <a:picLocks noChangeAspect="1"/>
            </p:cNvPicPr>
            <p:nvPr/>
          </p:nvPicPr>
          <p:blipFill>
            <a:blip r:embed="rId2">
              <a:lum bright="6000" contrast="17998"/>
            </a:blip>
            <a:stretch>
              <a:fillRect/>
            </a:stretch>
          </p:blipFill>
          <p:spPr>
            <a:xfrm>
              <a:off x="0" y="0"/>
              <a:ext cx="4416" cy="331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7891" name="Text Box 6"/>
            <p:cNvSpPr txBox="1"/>
            <p:nvPr/>
          </p:nvSpPr>
          <p:spPr>
            <a:xfrm>
              <a:off x="816" y="339"/>
              <a:ext cx="1818" cy="748"/>
            </a:xfrm>
            <a:prstGeom prst="rect">
              <a:avLst/>
            </a:prstGeom>
            <a:solidFill>
              <a:srgbClr val="008000">
                <a:alpha val="50195"/>
              </a:srgbClr>
            </a:solidFill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面积：</a:t>
              </a:r>
              <a:r>
                <a:rPr lang="en-US" altLang="zh-CN" sz="2400" b="1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300</a:t>
              </a:r>
              <a:r>
                <a:rPr lang="zh-CN" altLang="en-US" sz="2400" b="1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万平方千米</a:t>
              </a:r>
            </a:p>
            <a:p>
              <a:endPara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2400" b="1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海岸线：</a:t>
              </a:r>
              <a:r>
                <a:rPr lang="en-US" altLang="zh-CN" sz="2400" b="1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400" b="1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万</a:t>
              </a:r>
              <a:r>
                <a:rPr lang="en-US" altLang="zh-CN" sz="2400" b="1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8</a:t>
              </a:r>
              <a:r>
                <a:rPr lang="zh-CN" altLang="en-US" sz="2400" b="1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千公里</a:t>
              </a:r>
            </a:p>
          </p:txBody>
        </p:sp>
      </p:grpSp>
      <p:grpSp>
        <p:nvGrpSpPr>
          <p:cNvPr id="3" name="Group 7"/>
          <p:cNvGrpSpPr/>
          <p:nvPr/>
        </p:nvGrpSpPr>
        <p:grpSpPr>
          <a:xfrm>
            <a:off x="2530475" y="1828800"/>
            <a:ext cx="5741988" cy="4724400"/>
            <a:chOff x="0" y="0"/>
            <a:chExt cx="3390" cy="2976"/>
          </a:xfrm>
        </p:grpSpPr>
        <p:sp>
          <p:nvSpPr>
            <p:cNvPr id="37893" name="Text Box 8"/>
            <p:cNvSpPr txBox="1"/>
            <p:nvPr/>
          </p:nvSpPr>
          <p:spPr>
            <a:xfrm>
              <a:off x="2747" y="0"/>
              <a:ext cx="259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韩</a:t>
              </a:r>
              <a:endParaRPr lang="zh-CN" altLang="en-US" sz="1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37894" name="Text Box 9"/>
            <p:cNvSpPr txBox="1"/>
            <p:nvPr/>
          </p:nvSpPr>
          <p:spPr>
            <a:xfrm>
              <a:off x="3131" y="182"/>
              <a:ext cx="259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日</a:t>
              </a:r>
              <a:endParaRPr lang="zh-CN" altLang="en-US" sz="1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37895" name="Text Box 10"/>
            <p:cNvSpPr txBox="1"/>
            <p:nvPr/>
          </p:nvSpPr>
          <p:spPr>
            <a:xfrm>
              <a:off x="1872" y="1478"/>
              <a:ext cx="261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菲</a:t>
              </a:r>
            </a:p>
          </p:txBody>
        </p:sp>
        <p:sp>
          <p:nvSpPr>
            <p:cNvPr id="37896" name="Text Box 11"/>
            <p:cNvSpPr txBox="1"/>
            <p:nvPr/>
          </p:nvSpPr>
          <p:spPr>
            <a:xfrm>
              <a:off x="1056" y="2390"/>
              <a:ext cx="259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文</a:t>
              </a:r>
              <a:endParaRPr lang="zh-CN" altLang="en-US" sz="1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37897" name="Text Box 12"/>
            <p:cNvSpPr txBox="1"/>
            <p:nvPr/>
          </p:nvSpPr>
          <p:spPr>
            <a:xfrm>
              <a:off x="960" y="2726"/>
              <a:ext cx="261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印</a:t>
              </a:r>
              <a:endParaRPr lang="zh-CN" altLang="en-US" sz="1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37898" name="Text Box 13"/>
            <p:cNvSpPr txBox="1"/>
            <p:nvPr/>
          </p:nvSpPr>
          <p:spPr>
            <a:xfrm>
              <a:off x="1376" y="2294"/>
              <a:ext cx="258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马</a:t>
              </a:r>
              <a:endParaRPr lang="zh-CN" altLang="en-US" sz="1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  <p:sp>
          <p:nvSpPr>
            <p:cNvPr id="37899" name="Text Box 14"/>
            <p:cNvSpPr txBox="1"/>
            <p:nvPr/>
          </p:nvSpPr>
          <p:spPr>
            <a:xfrm>
              <a:off x="0" y="2582"/>
              <a:ext cx="259" cy="2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algn="ctr">
                <a:buSzTx/>
              </a:pPr>
              <a:r>
                <a:rPr lang="zh-CN" altLang="en-US" b="1">
                  <a:solidFill>
                    <a:schemeClr val="accent2"/>
                  </a:solidFill>
                  <a:latin typeface="Times New Roman" panose="02020603050405020304" pitchFamily="18" charset="0"/>
                  <a:ea typeface="黑体" panose="02010609060101010101" pitchFamily="49" charset="-122"/>
                </a:rPr>
                <a:t>新</a:t>
              </a:r>
              <a:endParaRPr lang="zh-CN" altLang="en-US" sz="1800" b="1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49" charset="-122"/>
              </a:endParaRPr>
            </a:p>
          </p:txBody>
        </p:sp>
      </p:grpSp>
      <p:sp>
        <p:nvSpPr>
          <p:cNvPr id="37900" name="Text Box 18"/>
          <p:cNvSpPr txBox="1"/>
          <p:nvPr/>
        </p:nvSpPr>
        <p:spPr>
          <a:xfrm>
            <a:off x="171450" y="1782763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7901" name="Text Box 20"/>
          <p:cNvSpPr txBox="1"/>
          <p:nvPr/>
        </p:nvSpPr>
        <p:spPr>
          <a:xfrm>
            <a:off x="19050" y="1828800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7902" name="Text Box 7"/>
          <p:cNvSpPr txBox="1"/>
          <p:nvPr/>
        </p:nvSpPr>
        <p:spPr>
          <a:xfrm>
            <a:off x="19050" y="1143000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二  地理因素对我国安全的影响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/>
          </p:cNvSpPr>
          <p:nvPr>
            <p:ph type="title" idx="4294967295"/>
          </p:nvPr>
        </p:nvSpPr>
        <p:spPr/>
        <p:txBody>
          <a:bodyPr vert="horz" wrap="square" lIns="91440" tIns="45720" rIns="91440" bIns="45720" anchor="ctr" anchorCtr="0"/>
          <a:lstStyle/>
          <a:p>
            <a:pPr eaLnBrk="1" hangingPunct="1"/>
            <a:endParaRPr lang="zh-CN" altLang="zh-CN" dirty="0"/>
          </a:p>
        </p:txBody>
      </p:sp>
      <p:sp>
        <p:nvSpPr>
          <p:cNvPr id="38915" name="Rectangle 3"/>
          <p:cNvSpPr>
            <a:spLocks noGrp="1"/>
          </p:cNvSpPr>
          <p:nvPr>
            <p:ph type="body" idx="4294967295"/>
          </p:nvPr>
        </p:nvSpPr>
        <p:spPr/>
        <p:txBody>
          <a:bodyPr vert="horz" wrap="square" lIns="91440" tIns="45720" rIns="91440" bIns="45720" anchor="t" anchorCtr="0"/>
          <a:lstStyle/>
          <a:p>
            <a:pPr eaLnBrk="1" hangingPunct="1"/>
            <a:endParaRPr lang="zh-CN" altLang="zh-CN" dirty="0"/>
          </a:p>
        </p:txBody>
      </p:sp>
      <p:pic>
        <p:nvPicPr>
          <p:cNvPr id="38916" name="Picture 9" descr="C:\Users\dh\Desktop\145ceefcd674506996056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429000"/>
            <a:ext cx="6191250" cy="139636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8917" name="Picture 10" descr="C:\Users\dh\Desktop\QQ截图2021020514542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0" y="0"/>
            <a:ext cx="295275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标题 14337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endParaRPr lang="zh-CN" altLang="en-US" dirty="0"/>
          </a:p>
        </p:txBody>
      </p:sp>
      <p:pic>
        <p:nvPicPr>
          <p:cNvPr id="39939" name="内容占位符 14338" descr="QQ截图2015032610380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5616575"/>
          </a:xfrm>
        </p:spPr>
      </p:pic>
      <p:sp>
        <p:nvSpPr>
          <p:cNvPr id="39941" name="TextBox 4"/>
          <p:cNvSpPr txBox="1"/>
          <p:nvPr/>
        </p:nvSpPr>
        <p:spPr>
          <a:xfrm>
            <a:off x="6834188" y="3500438"/>
            <a:ext cx="2309812" cy="1322387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>
            <a:spAutoFit/>
          </a:bodyPr>
          <a:lstStyle/>
          <a:p>
            <a:r>
              <a:rPr lang="zh-CN" altLang="en-US" b="1" dirty="0">
                <a:solidFill>
                  <a:srgbClr val="2D2DB7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军事先行，制造中国威胁论，制造安全困境，驱使亚太资本流向美国</a:t>
            </a:r>
          </a:p>
        </p:txBody>
      </p:sp>
      <p:sp>
        <p:nvSpPr>
          <p:cNvPr id="3" name="圆角右箭头 2"/>
          <p:cNvSpPr/>
          <p:nvPr/>
        </p:nvSpPr>
        <p:spPr>
          <a:xfrm>
            <a:off x="7740650" y="3068638"/>
            <a:ext cx="717550" cy="431800"/>
          </a:xfrm>
          <a:prstGeom prst="bentArrow">
            <a:avLst/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0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9943" name="文本框 2"/>
          <p:cNvSpPr txBox="1"/>
          <p:nvPr/>
        </p:nvSpPr>
        <p:spPr>
          <a:xfrm>
            <a:off x="7334250" y="1155700"/>
            <a:ext cx="1401763" cy="460375"/>
          </a:xfrm>
          <a:prstGeom prst="rect">
            <a:avLst/>
          </a:prstGeom>
          <a:solidFill>
            <a:srgbClr val="C00000"/>
          </a:solidFill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2400" dirty="0">
                <a:solidFill>
                  <a:srgbClr val="FFFF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五眼联盟</a:t>
            </a:r>
          </a:p>
        </p:txBody>
      </p:sp>
      <p:sp>
        <p:nvSpPr>
          <p:cNvPr id="39944" name="文本框 2"/>
          <p:cNvSpPr txBox="1"/>
          <p:nvPr/>
        </p:nvSpPr>
        <p:spPr>
          <a:xfrm>
            <a:off x="112713" y="971550"/>
            <a:ext cx="1401762" cy="830263"/>
          </a:xfrm>
          <a:prstGeom prst="rect">
            <a:avLst/>
          </a:prstGeom>
          <a:solidFill>
            <a:srgbClr val="C00000"/>
          </a:solidFill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2400" dirty="0">
                <a:solidFill>
                  <a:srgbClr val="FFFF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四方安全</a:t>
            </a:r>
          </a:p>
          <a:p>
            <a:r>
              <a:rPr lang="zh-CN" altLang="en-US" sz="2400" dirty="0">
                <a:solidFill>
                  <a:srgbClr val="FFFF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对话机制</a:t>
            </a:r>
          </a:p>
        </p:txBody>
      </p:sp>
      <p:sp>
        <p:nvSpPr>
          <p:cNvPr id="39945" name="文本框 1"/>
          <p:cNvSpPr txBox="1"/>
          <p:nvPr/>
        </p:nvSpPr>
        <p:spPr>
          <a:xfrm>
            <a:off x="3541713" y="971550"/>
            <a:ext cx="1765300" cy="830263"/>
          </a:xfrm>
          <a:prstGeom prst="rect">
            <a:avLst/>
          </a:prstGeom>
          <a:solidFill>
            <a:srgbClr val="C00000"/>
          </a:solidFill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sz="2400" dirty="0">
                <a:solidFill>
                  <a:srgbClr val="FFFF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澳英美三国</a:t>
            </a:r>
          </a:p>
          <a:p>
            <a:r>
              <a:rPr lang="zh-CN" altLang="en-US" sz="2400" dirty="0">
                <a:solidFill>
                  <a:srgbClr val="FFFF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安保联盟</a:t>
            </a:r>
          </a:p>
        </p:txBody>
      </p:sp>
      <p:sp>
        <p:nvSpPr>
          <p:cNvPr id="2" name="矩形 4">
            <a:extLst>
              <a:ext uri="{FF2B5EF4-FFF2-40B4-BE49-F238E27FC236}">
                <a16:creationId xmlns:a16="http://schemas.microsoft.com/office/drawing/2014/main" id="{6DF59641-DCAA-6749-4EBD-E1B9942F1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73122"/>
            <a:ext cx="9144000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dirty="0"/>
              <a:t>    </a:t>
            </a:r>
            <a:r>
              <a:rPr lang="zh-CN" altLang="en-US" sz="2400" b="1" dirty="0">
                <a:solidFill>
                  <a:srgbClr val="FFFF00"/>
                </a:solidFill>
                <a:highlight>
                  <a:srgbClr val="FF0000"/>
                </a:highlight>
              </a:rPr>
              <a:t>美国重返亚太战略的核心，是在强化军事同盟体系的同时，夺回对亚洲太平洋地区的经济主导权，尤其是经济规则制定的主导权。秩序、规则和标准之争历来是国家竞争的核心，也是中美在国际关系中碰撞的焦点。得规则者得天下。  </a:t>
            </a:r>
            <a:r>
              <a:rPr lang="zh-CN" altLang="zh-CN" sz="2400" dirty="0">
                <a:solidFill>
                  <a:srgbClr val="FFFF00"/>
                </a:solidFill>
                <a:highlight>
                  <a:srgbClr val="FF0000"/>
                </a:highlight>
                <a:ea typeface="黑体" panose="02010609060101010101" pitchFamily="49" charset="-122"/>
              </a:rPr>
              <a:t>视频</a:t>
            </a:r>
            <a:r>
              <a:rPr lang="en-US" altLang="zh-CN" sz="2400" dirty="0">
                <a:solidFill>
                  <a:srgbClr val="FFFF00"/>
                </a:solidFill>
                <a:highlight>
                  <a:srgbClr val="FF0000"/>
                </a:highlight>
                <a:ea typeface="黑体" panose="02010609060101010101" pitchFamily="49" charset="-122"/>
              </a:rPr>
              <a:t>1</a:t>
            </a:r>
            <a:r>
              <a:rPr lang="zh-CN" altLang="en-US" sz="2400" dirty="0">
                <a:solidFill>
                  <a:srgbClr val="FFFF00"/>
                </a:solidFill>
                <a:highlight>
                  <a:srgbClr val="FF0000"/>
                </a:highlight>
                <a:ea typeface="黑体" panose="02010609060101010101" pitchFamily="49" charset="-122"/>
              </a:rPr>
              <a:t>，视频</a:t>
            </a:r>
            <a:r>
              <a:rPr lang="en-US" altLang="zh-CN" sz="2400" dirty="0">
                <a:solidFill>
                  <a:srgbClr val="FFFF00"/>
                </a:solidFill>
                <a:highlight>
                  <a:srgbClr val="FF0000"/>
                </a:highlight>
                <a:ea typeface="黑体" panose="02010609060101010101" pitchFamily="49" charset="-122"/>
              </a:rPr>
              <a:t>2,</a:t>
            </a:r>
            <a:r>
              <a:rPr lang="zh-CN" altLang="en-US" sz="2400" dirty="0">
                <a:solidFill>
                  <a:srgbClr val="FFFF00"/>
                </a:solidFill>
                <a:highlight>
                  <a:srgbClr val="FF0000"/>
                </a:highlight>
                <a:ea typeface="黑体" panose="02010609060101010101" pitchFamily="49" charset="-122"/>
              </a:rPr>
              <a:t>视频</a:t>
            </a:r>
            <a:r>
              <a:rPr lang="en-US" altLang="zh-CN" sz="2400" dirty="0">
                <a:solidFill>
                  <a:srgbClr val="FFFF00"/>
                </a:solidFill>
                <a:highlight>
                  <a:srgbClr val="FF0000"/>
                </a:highlight>
                <a:ea typeface="黑体" panose="02010609060101010101" pitchFamily="49" charset="-122"/>
              </a:rPr>
              <a:t>3</a:t>
            </a:r>
          </a:p>
          <a:p>
            <a:endParaRPr lang="zh-CN" altLang="en-US" sz="2400" b="1" u="sng" dirty="0"/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/>
          <p:nvPr/>
        </p:nvSpPr>
        <p:spPr>
          <a:xfrm>
            <a:off x="1885950" y="1885950"/>
            <a:ext cx="6667500" cy="2506663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anchor="t" anchorCtr="0">
            <a:spAutoFit/>
          </a:bodyPr>
          <a:lstStyle/>
          <a:p>
            <a:pPr>
              <a:lnSpc>
                <a:spcPct val="110000"/>
              </a:lnSpc>
              <a:buSzTx/>
            </a:pPr>
            <a:r>
              <a:rPr lang="zh-CN" altLang="en-US" sz="48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总体和平  局部战乱</a:t>
            </a:r>
          </a:p>
          <a:p>
            <a:pPr>
              <a:lnSpc>
                <a:spcPct val="110000"/>
              </a:lnSpc>
              <a:buSzTx/>
            </a:pPr>
            <a:r>
              <a:rPr lang="zh-CN" altLang="en-US" sz="48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总体缓和  局部紧张</a:t>
            </a:r>
          </a:p>
          <a:p>
            <a:pPr>
              <a:lnSpc>
                <a:spcPct val="110000"/>
              </a:lnSpc>
              <a:buSzTx/>
            </a:pPr>
            <a:r>
              <a:rPr lang="zh-CN" altLang="en-US" sz="48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总体稳定  局部动荡　　　       </a:t>
            </a:r>
          </a:p>
        </p:txBody>
      </p:sp>
      <p:sp>
        <p:nvSpPr>
          <p:cNvPr id="4099" name="Text Box 3"/>
          <p:cNvSpPr txBox="1"/>
          <p:nvPr/>
        </p:nvSpPr>
        <p:spPr>
          <a:xfrm>
            <a:off x="1450975" y="2106613"/>
            <a:ext cx="6797675" cy="131127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sz="80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世界安全形势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8" grpId="0"/>
      <p:bldP spid="409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内容占位符 2"/>
          <p:cNvSpPr>
            <a:spLocks noGrp="1"/>
          </p:cNvSpPr>
          <p:nvPr>
            <p:ph idx="1"/>
          </p:nvPr>
        </p:nvSpPr>
        <p:spPr>
          <a:xfrm>
            <a:off x="201613" y="220663"/>
            <a:ext cx="8872537" cy="4114800"/>
          </a:xfrm>
        </p:spPr>
        <p:txBody>
          <a:bodyPr anchor="t" anchorCtr="0"/>
          <a:lstStyle/>
          <a:p>
            <a:pPr defTabSz="914400" latinLnBrk="0">
              <a:lnSpc>
                <a:spcPct val="100000"/>
              </a:lnSpc>
              <a:buClrTx/>
              <a:buSzTx/>
              <a:buFontTx/>
            </a:pPr>
            <a:r>
              <a:rPr lang="en-US" altLang="zh-CN" sz="2400" baseline="0"/>
              <a:t>    </a:t>
            </a:r>
            <a:r>
              <a:rPr lang="zh-CN" altLang="en-US" sz="2400" u="sng" baseline="0"/>
              <a:t>美国重返亚太，军事先行，将海外驻军的百分之六十移防到亚太地区，用军事解决安全问题。</a:t>
            </a:r>
          </a:p>
          <a:p>
            <a:pPr defTabSz="914400" latinLnBrk="0">
              <a:lnSpc>
                <a:spcPct val="100000"/>
              </a:lnSpc>
              <a:buClrTx/>
              <a:buSzTx/>
              <a:buFontTx/>
            </a:pPr>
            <a:r>
              <a:rPr lang="zh-CN" altLang="en-US" sz="2400" u="sng" baseline="0"/>
              <a:t>    这就好比黑社会，用暴力为资本开路。美国的行为并不像一般的地痞流氓或暴力集团，而是具有严格的资本逻辑，使用暴力的目标必须符合资本的需要，而资本是暴力的血脉（比如乌克兰战争）。如果中国在保持自身稳定强大的前提下坚持开放，美国能从中受益，就没有发动战争的动力和诱因。</a:t>
            </a:r>
          </a:p>
          <a:p>
            <a:pPr defTabSz="914400" latinLnBrk="0">
              <a:lnSpc>
                <a:spcPct val="100000"/>
              </a:lnSpc>
              <a:buClrTx/>
              <a:buSzTx/>
              <a:buFontTx/>
            </a:pPr>
            <a:r>
              <a:rPr lang="zh-CN" altLang="en-US" sz="2400" baseline="0"/>
              <a:t>    美方评价：中国对待美国的贸易和投资，比盟友日本和韩国更加开放 （中国开放开放再开放</a:t>
            </a:r>
            <a:r>
              <a:rPr lang="en-US" altLang="zh-CN" sz="2400" baseline="0"/>
              <a:t>  VS  </a:t>
            </a:r>
            <a:r>
              <a:rPr lang="zh-CN" altLang="en-US" sz="2400" baseline="0"/>
              <a:t>美国脱钩断链 ）   </a:t>
            </a:r>
          </a:p>
          <a:p>
            <a:pPr defTabSz="914400" latinLnBrk="0">
              <a:lnSpc>
                <a:spcPct val="100000"/>
              </a:lnSpc>
              <a:buClrTx/>
              <a:buSzTx/>
              <a:buFontTx/>
            </a:pPr>
            <a:r>
              <a:rPr lang="zh-CN" altLang="en-US" sz="2400" baseline="0"/>
              <a:t>      北京环球影城              美国资本</a:t>
            </a:r>
          </a:p>
          <a:p>
            <a:pPr defTabSz="914400" latinLnBrk="0">
              <a:lnSpc>
                <a:spcPct val="100000"/>
              </a:lnSpc>
              <a:buClrTx/>
              <a:buSzTx/>
              <a:buFontTx/>
            </a:pPr>
            <a:r>
              <a:rPr lang="zh-CN" altLang="en-US" sz="2400" baseline="0"/>
              <a:t>      所以：</a:t>
            </a:r>
            <a:r>
              <a:rPr lang="zh-CN" altLang="en-US" sz="2400" u="sng" baseline="0"/>
              <a:t>美军前参谋长联席会议主席米利分别在2020年10月30日，即美国总统大选前4天，以及</a:t>
            </a:r>
            <a:r>
              <a:rPr lang="en-US" altLang="zh-CN" sz="2400" u="sng" baseline="0"/>
              <a:t>2021</a:t>
            </a:r>
            <a:r>
              <a:rPr lang="zh-CN" altLang="en-US" sz="2400" u="sng" baseline="0"/>
              <a:t>年1月8日，即特朗普的支持者在国会山发起骚乱两天后，与中央军委联合参谋部参谋长李作成通话，向他保证“美国是稳定的，不会对中国发动袭击，如果有袭击的话，他会事先向他发出警告”</a:t>
            </a:r>
            <a:r>
              <a:rPr lang="zh-CN" altLang="en-US" sz="2400" baseline="0"/>
              <a:t>。</a:t>
            </a:r>
          </a:p>
          <a:p>
            <a:pPr defTabSz="914400" latinLnBrk="0">
              <a:lnSpc>
                <a:spcPct val="100000"/>
              </a:lnSpc>
              <a:buClrTx/>
              <a:buSzTx/>
              <a:buFontTx/>
            </a:pPr>
            <a:endParaRPr lang="en-US" altLang="zh-CN" sz="2400" baseline="0"/>
          </a:p>
        </p:txBody>
      </p:sp>
      <p:sp>
        <p:nvSpPr>
          <p:cNvPr id="6" name="右箭头 5"/>
          <p:cNvSpPr/>
          <p:nvPr/>
        </p:nvSpPr>
        <p:spPr>
          <a:xfrm>
            <a:off x="3127375" y="3806825"/>
            <a:ext cx="950913" cy="2825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BADDC0-79AC-D2F0-B752-51D1FCA7639A}"/>
              </a:ext>
            </a:extLst>
          </p:cNvPr>
          <p:cNvSpPr txBox="1"/>
          <p:nvPr/>
        </p:nvSpPr>
        <p:spPr>
          <a:xfrm>
            <a:off x="999902" y="6181150"/>
            <a:ext cx="4176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视频</a:t>
            </a:r>
            <a:r>
              <a:rPr lang="en-US" altLang="zh-CN" sz="2800" dirty="0"/>
              <a:t>3.1</a:t>
            </a:r>
            <a:r>
              <a:rPr lang="zh-CN" altLang="en-US" sz="2800" dirty="0"/>
              <a:t>：</a:t>
            </a:r>
            <a:r>
              <a:rPr lang="en-US" altLang="zh-CN" sz="2800" dirty="0"/>
              <a:t>11</a:t>
            </a:r>
            <a:r>
              <a:rPr lang="zh-CN" altLang="en-US" sz="2800" dirty="0"/>
              <a:t>：</a:t>
            </a:r>
            <a:r>
              <a:rPr lang="en-US" altLang="zh-CN" sz="2800" dirty="0"/>
              <a:t>00-12</a:t>
            </a:r>
            <a:r>
              <a:rPr lang="zh-CN" altLang="en-US" sz="2800" dirty="0"/>
              <a:t>：</a:t>
            </a:r>
            <a:r>
              <a:rPr lang="en-US" altLang="zh-CN" sz="2800" dirty="0"/>
              <a:t>30</a:t>
            </a:r>
            <a:endParaRPr lang="zh-CN" altLang="en-US" sz="2800" dirty="0"/>
          </a:p>
        </p:txBody>
      </p:sp>
    </p:spTree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标题 1">
            <a:extLst>
              <a:ext uri="{FF2B5EF4-FFF2-40B4-BE49-F238E27FC236}">
                <a16:creationId xmlns:a16="http://schemas.microsoft.com/office/drawing/2014/main" id="{9CBA8762-4BF5-ACB4-C7EF-E5D109F7F8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603250"/>
            <a:ext cx="7772400" cy="1143000"/>
          </a:xfrm>
        </p:spPr>
        <p:txBody>
          <a:bodyPr/>
          <a:lstStyle/>
          <a:p>
            <a:r>
              <a:rPr lang="en-US" altLang="zh-CN"/>
              <a:t>tian'xi</a:t>
            </a:r>
          </a:p>
        </p:txBody>
      </p:sp>
      <p:sp>
        <p:nvSpPr>
          <p:cNvPr id="19458" name="内容占位符 2">
            <a:extLst>
              <a:ext uri="{FF2B5EF4-FFF2-40B4-BE49-F238E27FC236}">
                <a16:creationId xmlns:a16="http://schemas.microsoft.com/office/drawing/2014/main" id="{FDBBEDD1-5700-C0FF-A6F3-2F2DBE66568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9459" name="图片 3" descr="QQ截图20151228184027">
            <a:extLst>
              <a:ext uri="{FF2B5EF4-FFF2-40B4-BE49-F238E27FC236}">
                <a16:creationId xmlns:a16="http://schemas.microsoft.com/office/drawing/2014/main" id="{134F03EB-B2B9-9FEA-33FF-23B0E8795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2875"/>
            <a:ext cx="7591425" cy="422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0" name="矩形 5">
            <a:extLst>
              <a:ext uri="{FF2B5EF4-FFF2-40B4-BE49-F238E27FC236}">
                <a16:creationId xmlns:a16="http://schemas.microsoft.com/office/drawing/2014/main" id="{0BC6F1D6-256A-115A-3742-C0148166B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494088"/>
            <a:ext cx="9144000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dirty="0"/>
              <a:t>      </a:t>
            </a:r>
            <a:r>
              <a:rPr lang="zh-CN" altLang="en-US" sz="2400" b="1" dirty="0"/>
              <a:t>传统全球化由欧洲开辟，由美国发扬光大，形成国际秩序的“西方中心论”，“导致东方从属于西方，农村从属于城市，陆地从属于海洋，农民的民族从属于资产阶级的民族”</a:t>
            </a:r>
            <a:r>
              <a:rPr lang="en-US" altLang="zh-CN" sz="2400" b="1" dirty="0"/>
              <a:t> 《</a:t>
            </a:r>
            <a:r>
              <a:rPr lang="zh-CN" altLang="en-US" sz="2400" b="1" dirty="0"/>
              <a:t>共产党宣言</a:t>
            </a:r>
            <a:r>
              <a:rPr lang="en-US" altLang="zh-CN" sz="2400" b="1" dirty="0"/>
              <a:t>》</a:t>
            </a:r>
            <a:r>
              <a:rPr lang="zh-CN" altLang="en-US" sz="2400" b="1" dirty="0"/>
              <a:t>这段话是西方中心全球化时代的经典描述。</a:t>
            </a:r>
          </a:p>
          <a:p>
            <a:r>
              <a:rPr lang="zh-CN" altLang="en-US" sz="2400" b="1" dirty="0"/>
              <a:t>     “一带一路”以“互联互通”将“部分全球化”变成“包容性全球化”，解决</a:t>
            </a:r>
            <a:r>
              <a:rPr lang="zh-CN" altLang="en-US" sz="2400" b="1" dirty="0">
                <a:sym typeface="宋体" panose="02010600030101010101" pitchFamily="2" charset="-122"/>
              </a:rPr>
              <a:t>西方五百年全球化造成的民族宗教种族仇杀，分裂，</a:t>
            </a:r>
            <a:r>
              <a:rPr lang="zh-CN" altLang="en-US" sz="2400" b="1" dirty="0"/>
              <a:t>将全球化与本土化相结合，帮助更多国家实现工业化，脱贫致富。</a:t>
            </a:r>
            <a:endParaRPr lang="en-US" altLang="zh-CN" sz="2400" b="1" dirty="0"/>
          </a:p>
          <a:p>
            <a:r>
              <a:rPr lang="zh-CN" altLang="en-US" sz="2400" b="1" u="sng" dirty="0">
                <a:latin typeface="Arial" panose="020B0604020202020204" pitchFamily="34" charset="0"/>
                <a:ea typeface="宋体" panose="02010600030101010101" pitchFamily="2" charset="-122"/>
              </a:rPr>
              <a:t>“一带一路”成为战略之梯，引领全世界走向共同富裕。</a:t>
            </a:r>
            <a:r>
              <a:rPr lang="zh-CN" altLang="en-US" sz="2400" b="1" dirty="0">
                <a:latin typeface="Arial" panose="020B0604020202020204" pitchFamily="34" charset="0"/>
                <a:ea typeface="宋体" panose="02010600030101010101" pitchFamily="2" charset="-122"/>
              </a:rPr>
              <a:t>视频</a:t>
            </a:r>
            <a:r>
              <a:rPr lang="en-US" altLang="zh-CN" sz="2400" b="1" dirty="0">
                <a:latin typeface="Arial" panose="020B0604020202020204" pitchFamily="34" charset="0"/>
                <a:ea typeface="宋体" panose="02010600030101010101" pitchFamily="2" charset="-122"/>
              </a:rPr>
              <a:t>4</a:t>
            </a:r>
            <a:endParaRPr lang="en-US" altLang="zh-CN" sz="2400" b="1" dirty="0"/>
          </a:p>
          <a:p>
            <a:endParaRPr lang="en-US" altLang="zh-CN" sz="2400" b="1" u="sng" dirty="0"/>
          </a:p>
          <a:p>
            <a:r>
              <a:rPr lang="en-US" altLang="zh-CN" sz="2400" b="1" u="sng" dirty="0"/>
              <a:t>    </a:t>
            </a:r>
            <a:r>
              <a:rPr lang="en-US" altLang="zh-CN" b="1" dirty="0"/>
              <a:t>    </a:t>
            </a:r>
            <a:endParaRPr lang="zh-CN" altLang="en-US" b="1" dirty="0"/>
          </a:p>
        </p:txBody>
      </p:sp>
      <p:sp>
        <p:nvSpPr>
          <p:cNvPr id="19461" name="TextBox 5">
            <a:extLst>
              <a:ext uri="{FF2B5EF4-FFF2-40B4-BE49-F238E27FC236}">
                <a16:creationId xmlns:a16="http://schemas.microsoft.com/office/drawing/2014/main" id="{6825EAD4-ED91-2BFB-C19D-E6646B74E9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1688" y="142875"/>
            <a:ext cx="56927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400" b="1"/>
              <a:t>两种安全观、两种秩序观的全球治理理念</a:t>
            </a:r>
          </a:p>
        </p:txBody>
      </p:sp>
      <p:sp>
        <p:nvSpPr>
          <p:cNvPr id="19462" name="TextBox 6">
            <a:extLst>
              <a:ext uri="{FF2B5EF4-FFF2-40B4-BE49-F238E27FC236}">
                <a16:creationId xmlns:a16="http://schemas.microsoft.com/office/drawing/2014/main" id="{0DEAE8ED-04A1-5FF2-0255-819B60C2DF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44575"/>
            <a:ext cx="2357438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</a:rPr>
              <a:t>构建合作共赢的国际秩序，用发展解决安全问题，打造人类命运共同体。</a:t>
            </a:r>
          </a:p>
        </p:txBody>
      </p:sp>
      <p:sp>
        <p:nvSpPr>
          <p:cNvPr id="19463" name="TextBox 7">
            <a:extLst>
              <a:ext uri="{FF2B5EF4-FFF2-40B4-BE49-F238E27FC236}">
                <a16:creationId xmlns:a16="http://schemas.microsoft.com/office/drawing/2014/main" id="{4D6AD737-2746-1749-9E29-64991D9AF1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7275" y="1044575"/>
            <a:ext cx="2749550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C00000"/>
                </a:solidFill>
              </a:rPr>
              <a:t>构建美国主导的国际秩序，用武力解决安全问题，联盟安全，同盟安全，排他性安全。</a:t>
            </a: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66569" name="文本框 2">
            <a:extLst>
              <a:ext uri="{FF2B5EF4-FFF2-40B4-BE49-F238E27FC236}">
                <a16:creationId xmlns:a16="http://schemas.microsoft.com/office/drawing/2014/main" id="{B8767647-1C56-9ED6-0167-307A21053B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51425" y="2982913"/>
            <a:ext cx="3548063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b="1" dirty="0">
                <a:solidFill>
                  <a:schemeClr val="accent6"/>
                </a:solidFill>
              </a:rPr>
              <a:t>“</a:t>
            </a:r>
            <a:r>
              <a:rPr lang="zh-CN" altLang="en-US" sz="2400" b="1" dirty="0">
                <a:solidFill>
                  <a:schemeClr val="accent6"/>
                </a:solidFill>
              </a:rPr>
              <a:t>美国优先</a:t>
            </a:r>
            <a:r>
              <a:rPr lang="en-US" altLang="zh-CN" sz="2400" b="1" dirty="0">
                <a:solidFill>
                  <a:schemeClr val="accent6"/>
                </a:solidFill>
              </a:rPr>
              <a:t>”</a:t>
            </a:r>
            <a:r>
              <a:rPr lang="zh-CN" altLang="en-US" sz="2400" b="1" dirty="0">
                <a:solidFill>
                  <a:schemeClr val="accent6"/>
                </a:solidFill>
              </a:rPr>
              <a:t>让自己更美好</a:t>
            </a:r>
          </a:p>
        </p:txBody>
      </p:sp>
      <p:sp>
        <p:nvSpPr>
          <p:cNvPr id="66570" name="文本框 4">
            <a:extLst>
              <a:ext uri="{FF2B5EF4-FFF2-40B4-BE49-F238E27FC236}">
                <a16:creationId xmlns:a16="http://schemas.microsoft.com/office/drawing/2014/main" id="{C894A4FA-7625-3209-E525-F38BABBCB0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725" y="2982913"/>
            <a:ext cx="4691063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400" b="1" dirty="0">
                <a:solidFill>
                  <a:schemeClr val="accent6"/>
                </a:solidFill>
              </a:rPr>
              <a:t>“</a:t>
            </a:r>
            <a:r>
              <a:rPr lang="zh-CN" altLang="en-US" sz="2400" b="1" dirty="0">
                <a:solidFill>
                  <a:schemeClr val="accent6"/>
                </a:solidFill>
              </a:rPr>
              <a:t>人类命运共同体</a:t>
            </a:r>
            <a:r>
              <a:rPr lang="en-US" altLang="zh-CN" sz="2400" b="1" dirty="0">
                <a:solidFill>
                  <a:schemeClr val="accent6"/>
                </a:solidFill>
              </a:rPr>
              <a:t>”</a:t>
            </a:r>
            <a:r>
              <a:rPr lang="zh-CN" altLang="en-US" sz="2400" b="1" dirty="0">
                <a:solidFill>
                  <a:schemeClr val="accent6"/>
                </a:solidFill>
              </a:rPr>
              <a:t>让世界更美好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F11C53A-BAB9-A6FF-8EC0-AB08CE1C2C5C}"/>
              </a:ext>
            </a:extLst>
          </p:cNvPr>
          <p:cNvSpPr/>
          <p:nvPr/>
        </p:nvSpPr>
        <p:spPr>
          <a:xfrm>
            <a:off x="466725" y="517525"/>
            <a:ext cx="3533775" cy="527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6EF35D8-A79E-E301-0CA5-B288E1104626}"/>
              </a:ext>
            </a:extLst>
          </p:cNvPr>
          <p:cNvSpPr/>
          <p:nvPr/>
        </p:nvSpPr>
        <p:spPr>
          <a:xfrm>
            <a:off x="4714875" y="517525"/>
            <a:ext cx="3884613" cy="527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noProof="1"/>
          </a:p>
        </p:txBody>
      </p:sp>
      <p:sp>
        <p:nvSpPr>
          <p:cNvPr id="19468" name="文本框 3">
            <a:extLst>
              <a:ext uri="{FF2B5EF4-FFF2-40B4-BE49-F238E27FC236}">
                <a16:creationId xmlns:a16="http://schemas.microsoft.com/office/drawing/2014/main" id="{AA499A26-7638-E535-6F5A-AD2CF806A6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1775" y="550863"/>
            <a:ext cx="38417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400"/>
              <a:t>一带一路：中国再平衡战略</a:t>
            </a:r>
          </a:p>
        </p:txBody>
      </p:sp>
      <p:sp>
        <p:nvSpPr>
          <p:cNvPr id="19469" name="文本框 4">
            <a:extLst>
              <a:ext uri="{FF2B5EF4-FFF2-40B4-BE49-F238E27FC236}">
                <a16:creationId xmlns:a16="http://schemas.microsoft.com/office/drawing/2014/main" id="{971D97A2-185A-50E6-E6CF-56187F3FED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7100" y="584200"/>
            <a:ext cx="38401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400"/>
              <a:t>重返亚洲：美国再平衡战略</a:t>
            </a:r>
          </a:p>
        </p:txBody>
      </p:sp>
    </p:spTree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图片 3" descr="1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25" y="577850"/>
            <a:ext cx="3962400" cy="2635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3011" name="图片 4" descr="00123f3c45ea05ff2c4d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508000"/>
            <a:ext cx="4419600" cy="6350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2" name="文本框 5"/>
          <p:cNvSpPr txBox="1"/>
          <p:nvPr/>
        </p:nvSpPr>
        <p:spPr>
          <a:xfrm>
            <a:off x="5151748" y="631593"/>
            <a:ext cx="3738563" cy="52228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中国援建的阿富汗中学</a:t>
            </a:r>
          </a:p>
        </p:txBody>
      </p:sp>
      <p:sp>
        <p:nvSpPr>
          <p:cNvPr id="43013" name="文本框 6"/>
          <p:cNvSpPr txBox="1"/>
          <p:nvPr/>
        </p:nvSpPr>
        <p:spPr>
          <a:xfrm>
            <a:off x="141734" y="141288"/>
            <a:ext cx="5211683" cy="52322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美国</a:t>
            </a:r>
            <a:r>
              <a:rPr lang="zh-CN" alt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到处打仗</a:t>
            </a:r>
            <a:r>
              <a:rPr lang="zh-CN" altLang="en-US" sz="2800" dirty="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，中国到处搞基建</a:t>
            </a:r>
          </a:p>
        </p:txBody>
      </p:sp>
      <p:pic>
        <p:nvPicPr>
          <p:cNvPr id="43014" name="图片 8" descr="Img22261939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300" y="2886075"/>
            <a:ext cx="3213100" cy="39719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5" name="文本框 9"/>
          <p:cNvSpPr txBox="1"/>
          <p:nvPr/>
        </p:nvSpPr>
        <p:spPr>
          <a:xfrm>
            <a:off x="139700" y="3771900"/>
            <a:ext cx="1168400" cy="2122488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宋体" panose="02010600030101010101" pitchFamily="2" charset="-122"/>
              </a:rPr>
              <a:t>中国援建的</a:t>
            </a:r>
          </a:p>
          <a:p>
            <a:r>
              <a:rPr lang="zh-CN" altLang="en-US" sz="3200" dirty="0">
                <a:latin typeface="Arial" panose="020B0604020202020204" pitchFamily="34" charset="0"/>
                <a:ea typeface="宋体" panose="02010600030101010101" pitchFamily="2" charset="-122"/>
              </a:rPr>
              <a:t>阿富汗小学</a:t>
            </a:r>
          </a:p>
        </p:txBody>
      </p:sp>
    </p:spTree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图片 3" descr="e094f7c4083b41649987d11cd4d636b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525"/>
            <a:ext cx="9144000" cy="55689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endParaRPr lang="zh-CN" altLang="en-US" dirty="0"/>
          </a:p>
        </p:txBody>
      </p:sp>
      <p:sp>
        <p:nvSpPr>
          <p:cNvPr id="45059" name="内容占位符 2"/>
          <p:cNvSpPr>
            <a:spLocks noGrp="1"/>
          </p:cNvSpPr>
          <p:nvPr>
            <p:ph idx="1"/>
          </p:nvPr>
        </p:nvSpPr>
        <p:spPr/>
        <p:txBody>
          <a:bodyPr vert="horz" wrap="square" lIns="91440" tIns="45720" rIns="91440" bIns="45720" anchor="t" anchorCtr="0"/>
          <a:lstStyle/>
          <a:p>
            <a:endParaRPr lang="zh-CN" altLang="en-US" dirty="0"/>
          </a:p>
        </p:txBody>
      </p:sp>
      <p:pic>
        <p:nvPicPr>
          <p:cNvPr id="45060" name="Picture 2" descr="C:\Users\dh\Desktop\20191111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71750" y="1352550"/>
            <a:ext cx="14287500" cy="48101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5061" name="矩形 4"/>
          <p:cNvSpPr/>
          <p:nvPr/>
        </p:nvSpPr>
        <p:spPr>
          <a:xfrm>
            <a:off x="142875" y="116523"/>
            <a:ext cx="8786813" cy="138366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人民网武汉</a:t>
            </a:r>
            <a:r>
              <a:rPr lang="en-US" altLang="zh-CN" sz="2800" dirty="0">
                <a:latin typeface="Arial" panose="020B0604020202020204" pitchFamily="34" charset="0"/>
                <a:ea typeface="宋体" panose="02010600030101010101" pitchFamily="2" charset="-122"/>
              </a:rPr>
              <a:t>11</a:t>
            </a:r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月</a:t>
            </a:r>
            <a:r>
              <a:rPr lang="en-US" altLang="zh-CN" sz="2800" dirty="0">
                <a:latin typeface="Arial" panose="020B0604020202020204" pitchFamily="34" charset="0"/>
                <a:ea typeface="宋体" panose="02010600030101010101" pitchFamily="2" charset="-122"/>
              </a:rPr>
              <a:t>10</a:t>
            </a:r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日电 </a:t>
            </a:r>
            <a:r>
              <a:rPr lang="en-US" altLang="zh-CN" sz="2800" dirty="0">
                <a:latin typeface="Arial" panose="020B0604020202020204" pitchFamily="34" charset="0"/>
                <a:ea typeface="宋体" panose="02010600030101010101" pitchFamily="2" charset="-122"/>
              </a:rPr>
              <a:t>11</a:t>
            </a:r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月</a:t>
            </a:r>
            <a:r>
              <a:rPr lang="en-US" altLang="zh-CN" sz="2800" dirty="0">
                <a:latin typeface="Arial" panose="020B0604020202020204" pitchFamily="34" charset="0"/>
                <a:ea typeface="宋体" panose="02010600030101010101" pitchFamily="2" charset="-122"/>
              </a:rPr>
              <a:t>9</a:t>
            </a:r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日，以共筑人类命运共同体为主题，历时两天的武汉大学第十五届珞珈金秋国际文化节，在该校工学部体育场举行。</a:t>
            </a:r>
          </a:p>
        </p:txBody>
      </p:sp>
      <p:sp>
        <p:nvSpPr>
          <p:cNvPr id="45062" name="矩形 5"/>
          <p:cNvSpPr/>
          <p:nvPr/>
        </p:nvSpPr>
        <p:spPr>
          <a:xfrm>
            <a:off x="107315" y="1352550"/>
            <a:ext cx="9034145" cy="95313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2800" b="1" dirty="0">
                <a:solidFill>
                  <a:srgbClr val="FFFF00"/>
                </a:solidFill>
                <a:highlight>
                  <a:srgbClr val="FF00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武汉大学第十五届珞珈金秋文化节   国际学生共筑人类命运共同体</a:t>
            </a:r>
          </a:p>
        </p:txBody>
      </p:sp>
    </p:spTree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5"/>
          <p:cNvSpPr txBox="1"/>
          <p:nvPr/>
        </p:nvSpPr>
        <p:spPr>
          <a:xfrm>
            <a:off x="3382963" y="822325"/>
            <a:ext cx="2519362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(</a:t>
            </a: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一</a:t>
            </a:r>
            <a:r>
              <a:rPr lang="en-US" altLang="zh-CN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) </a:t>
            </a: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有利方面</a:t>
            </a:r>
          </a:p>
        </p:txBody>
      </p:sp>
      <p:grpSp>
        <p:nvGrpSpPr>
          <p:cNvPr id="2" name="Group 17"/>
          <p:cNvGrpSpPr/>
          <p:nvPr/>
        </p:nvGrpSpPr>
        <p:grpSpPr>
          <a:xfrm>
            <a:off x="1474788" y="2081213"/>
            <a:ext cx="6738937" cy="4300537"/>
            <a:chOff x="0" y="0"/>
            <a:chExt cx="4245" cy="2709"/>
          </a:xfrm>
        </p:grpSpPr>
        <p:pic>
          <p:nvPicPr>
            <p:cNvPr id="46083" name="Picture 9" descr="中国北部(俄罗斯、蒙古图)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4245" cy="2709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46084" name="Rectangle 10"/>
            <p:cNvSpPr/>
            <p:nvPr/>
          </p:nvSpPr>
          <p:spPr>
            <a:xfrm>
              <a:off x="0" y="23"/>
              <a:ext cx="4245" cy="673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9525">
              <a:noFill/>
            </a:ln>
          </p:spPr>
          <p:txBody>
            <a:bodyPr anchor="t" anchorCtr="0">
              <a:spAutoFit/>
            </a:bodyPr>
            <a:lstStyle/>
            <a:p>
              <a:r>
                <a:rPr lang="zh-CN" altLang="en-US" sz="3600" b="1" dirty="0">
                  <a:solidFill>
                    <a:schemeClr val="accent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　　</a:t>
              </a:r>
              <a:r>
                <a:rPr lang="zh-CN" altLang="en-US" sz="2800" dirty="0">
                  <a:solidFill>
                    <a:srgbClr val="000099"/>
                  </a:solidFill>
                  <a:latin typeface="Times New Roman" panose="02020603050405020304" pitchFamily="18" charset="0"/>
                  <a:ea typeface="方正大黑简体" panose="02000000000000000000" pitchFamily="2" charset="-122"/>
                </a:rPr>
                <a:t>大国本身就是维护周边稳定，保障国家安全的有利因素</a:t>
              </a:r>
            </a:p>
          </p:txBody>
        </p:sp>
      </p:grpSp>
      <p:sp>
        <p:nvSpPr>
          <p:cNvPr id="46085" name="Text Box 12"/>
          <p:cNvSpPr txBox="1"/>
          <p:nvPr/>
        </p:nvSpPr>
        <p:spPr>
          <a:xfrm>
            <a:off x="26988" y="1770063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6086" name="Text Box 14"/>
          <p:cNvSpPr txBox="1"/>
          <p:nvPr/>
        </p:nvSpPr>
        <p:spPr>
          <a:xfrm>
            <a:off x="-123825" y="1816100"/>
            <a:ext cx="487363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6087" name="Text Box 7"/>
          <p:cNvSpPr txBox="1"/>
          <p:nvPr/>
        </p:nvSpPr>
        <p:spPr>
          <a:xfrm>
            <a:off x="19050" y="1143000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二  地理因素对我国安全的影响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763395" y="5372735"/>
            <a:ext cx="6755765" cy="107632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l"/>
            <a:r>
              <a:rPr lang="en-US" altLang="zh-CN" sz="2800">
                <a:latin typeface="Arial" panose="020B0604020202020204" pitchFamily="34" charset="0"/>
                <a:ea typeface="微软雅黑" panose="020B0503020204020204" charset="-122"/>
              </a:rPr>
              <a:t>   </a:t>
            </a:r>
            <a:r>
              <a:rPr lang="en-US" altLang="zh-CN" sz="3200">
                <a:latin typeface="Arial" panose="020B0604020202020204" pitchFamily="34" charset="0"/>
                <a:ea typeface="微软雅黑" panose="020B0503020204020204" charset="-122"/>
              </a:rPr>
              <a:t> </a:t>
            </a:r>
            <a:r>
              <a:rPr lang="en-US" altLang="zh-CN" sz="32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  <a:ea typeface="微软雅黑" panose="020B0503020204020204" charset="-122"/>
              </a:rPr>
              <a:t>“</a:t>
            </a:r>
            <a:r>
              <a:rPr lang="zh-CN" altLang="en-US" sz="32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  <a:ea typeface="微软雅黑" panose="020B0503020204020204" charset="-122"/>
              </a:rPr>
              <a:t>中国是一个大国，回旋余地大。</a:t>
            </a:r>
            <a:r>
              <a:rPr lang="en-US" altLang="zh-CN" sz="32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  <a:ea typeface="微软雅黑" panose="020B0503020204020204" charset="-122"/>
              </a:rPr>
              <a:t>—</a:t>
            </a:r>
            <a:r>
              <a:rPr lang="zh-CN" altLang="en-US" sz="320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  <a:ea typeface="微软雅黑" panose="020B0503020204020204" charset="-122"/>
              </a:rPr>
              <a:t>《论持久战》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2"/>
          <p:cNvSpPr txBox="1"/>
          <p:nvPr/>
        </p:nvSpPr>
        <p:spPr>
          <a:xfrm>
            <a:off x="2286000" y="881063"/>
            <a:ext cx="2913063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（二）不利方面</a:t>
            </a:r>
          </a:p>
        </p:txBody>
      </p:sp>
      <p:sp>
        <p:nvSpPr>
          <p:cNvPr id="18435" name="Text Box 3"/>
          <p:cNvSpPr txBox="1"/>
          <p:nvPr/>
        </p:nvSpPr>
        <p:spPr>
          <a:xfrm>
            <a:off x="892175" y="1692275"/>
            <a:ext cx="4494213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1</a:t>
            </a:r>
            <a:r>
              <a:rPr lang="zh-CN" altLang="en-US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边界线长，易遭外敌入侵 </a:t>
            </a:r>
          </a:p>
        </p:txBody>
      </p:sp>
      <p:pic>
        <p:nvPicPr>
          <p:cNvPr id="18438" name="Picture 11" descr="简图"/>
          <p:cNvPicPr>
            <a:picLocks noChangeAspect="1"/>
          </p:cNvPicPr>
          <p:nvPr/>
        </p:nvPicPr>
        <p:blipFill>
          <a:blip r:embed="rId2">
            <a:lum contrast="11998"/>
          </a:blip>
          <a:stretch>
            <a:fillRect/>
          </a:stretch>
        </p:blipFill>
        <p:spPr>
          <a:xfrm>
            <a:off x="892175" y="2432050"/>
            <a:ext cx="5408613" cy="4186238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  <a:effectLst>
            <a:prstShdw prst="shdw13" dist="53882" dir="13499999">
              <a:srgbClr val="808080"/>
            </a:prstShdw>
          </a:effectLst>
        </p:spPr>
      </p:pic>
      <p:sp>
        <p:nvSpPr>
          <p:cNvPr id="47108" name="Text Box 12"/>
          <p:cNvSpPr txBox="1"/>
          <p:nvPr/>
        </p:nvSpPr>
        <p:spPr>
          <a:xfrm>
            <a:off x="98425" y="1604963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7109" name="Text Box 14"/>
          <p:cNvSpPr txBox="1"/>
          <p:nvPr/>
        </p:nvSpPr>
        <p:spPr>
          <a:xfrm>
            <a:off x="-52387" y="2124075"/>
            <a:ext cx="487362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7110" name="Text Box 7"/>
          <p:cNvSpPr txBox="1"/>
          <p:nvPr/>
        </p:nvSpPr>
        <p:spPr>
          <a:xfrm>
            <a:off x="19050" y="1143000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二  地理因素对我国安全的影响</a:t>
            </a:r>
          </a:p>
        </p:txBody>
      </p:sp>
      <p:sp>
        <p:nvSpPr>
          <p:cNvPr id="11" name="Text Box 12"/>
          <p:cNvSpPr txBox="1"/>
          <p:nvPr/>
        </p:nvSpPr>
        <p:spPr bwMode="auto">
          <a:xfrm>
            <a:off x="3429000" y="4948238"/>
            <a:ext cx="3351213" cy="6858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marR="0" defTabSz="914400" eaLnBrk="0" hangingPunct="0">
              <a:lnSpc>
                <a:spcPct val="110000"/>
              </a:lnSpc>
              <a:spcBef>
                <a:spcPct val="20000"/>
              </a:spcBef>
              <a:buClrTx/>
              <a:buSzTx/>
              <a:defRPr/>
            </a:pPr>
            <a:r>
              <a:rPr kumimoji="0" lang="zh-CN" altLang="en-US" sz="4000" b="1" kern="1200" cap="none" spc="0" normalizeH="0" baseline="0" noProof="0" dirty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从海上入侵</a:t>
            </a:r>
          </a:p>
        </p:txBody>
      </p:sp>
      <p:sp>
        <p:nvSpPr>
          <p:cNvPr id="47112" name="Rectangle 13"/>
          <p:cNvSpPr/>
          <p:nvPr/>
        </p:nvSpPr>
        <p:spPr>
          <a:xfrm>
            <a:off x="3214688" y="5418138"/>
            <a:ext cx="1800225" cy="120015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altLang="zh-CN" sz="72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60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470</a:t>
            </a:r>
            <a:r>
              <a:rPr lang="en-US" altLang="zh-CN" sz="72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3" name="Text Box 14"/>
          <p:cNvSpPr txBox="1"/>
          <p:nvPr/>
        </p:nvSpPr>
        <p:spPr bwMode="auto">
          <a:xfrm>
            <a:off x="4857750" y="5634038"/>
            <a:ext cx="3351213" cy="687388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marR="0" defTabSz="914400" eaLnBrk="0" hangingPunct="0">
              <a:lnSpc>
                <a:spcPct val="110000"/>
              </a:lnSpc>
              <a:spcBef>
                <a:spcPct val="20000"/>
              </a:spcBef>
              <a:buClrTx/>
              <a:buSzTx/>
              <a:defRPr/>
            </a:pPr>
            <a:r>
              <a:rPr kumimoji="0" lang="zh-CN" altLang="en-US" sz="4000" b="1" kern="1200" cap="none" spc="0" normalizeH="0" baseline="0" noProof="0">
                <a:solidFill>
                  <a:srgbClr val="00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多次</a:t>
            </a:r>
          </a:p>
        </p:txBody>
      </p:sp>
      <p:sp>
        <p:nvSpPr>
          <p:cNvPr id="47114" name="文本框 2"/>
          <p:cNvSpPr txBox="1"/>
          <p:nvPr/>
        </p:nvSpPr>
        <p:spPr>
          <a:xfrm>
            <a:off x="6620933" y="2276920"/>
            <a:ext cx="2466975" cy="424731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     </a:t>
            </a:r>
            <a:r>
              <a:rPr lang="zh-CN" altLang="en-US" sz="54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西太平洋，中国的伤心太平洋</a:t>
            </a:r>
            <a:endParaRPr lang="zh-CN" altLang="en-US" sz="5400" b="1" u="sng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18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4" grpId="0" bldLvl="0" animBg="1"/>
      <p:bldP spid="18435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2"/>
          <p:cNvSpPr txBox="1"/>
          <p:nvPr/>
        </p:nvSpPr>
        <p:spPr>
          <a:xfrm>
            <a:off x="1811338" y="1558925"/>
            <a:ext cx="5160962" cy="522288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2</a:t>
            </a:r>
            <a:r>
              <a:rPr lang="zh-CN" altLang="en-US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领土领海争端多，易发生冲突 </a:t>
            </a:r>
          </a:p>
        </p:txBody>
      </p:sp>
      <p:pic>
        <p:nvPicPr>
          <p:cNvPr id="20483" name="Picture 3" descr="7087"/>
          <p:cNvPicPr>
            <a:picLocks noChangeAspect="1"/>
          </p:cNvPicPr>
          <p:nvPr/>
        </p:nvPicPr>
        <p:blipFill>
          <a:blip r:embed="rId2">
            <a:lum bright="12000" contrast="35999"/>
          </a:blip>
          <a:srcRect t="6897" r="592"/>
          <a:stretch>
            <a:fillRect/>
          </a:stretch>
        </p:blipFill>
        <p:spPr>
          <a:xfrm>
            <a:off x="1066800" y="2362200"/>
            <a:ext cx="7010400" cy="4267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4" name="AutoShape 4"/>
          <p:cNvSpPr/>
          <p:nvPr/>
        </p:nvSpPr>
        <p:spPr>
          <a:xfrm>
            <a:off x="981075" y="5759450"/>
            <a:ext cx="2438400" cy="838200"/>
          </a:xfrm>
          <a:prstGeom prst="wedgeRoundRectCallout">
            <a:avLst>
              <a:gd name="adj1" fmla="val 3843"/>
              <a:gd name="adj2" fmla="val -142801"/>
              <a:gd name="adj3" fmla="val 16667"/>
            </a:avLst>
          </a:prstGeom>
          <a:solidFill>
            <a:schemeClr val="bg1">
              <a:alpha val="54901"/>
            </a:schemeClr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algn="ctr"/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与印度</a:t>
            </a:r>
            <a:r>
              <a:rPr lang="en-US" altLang="zh-CN" sz="2400" b="1" dirty="0">
                <a:solidFill>
                  <a:srgbClr val="0000FF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12.55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万</a:t>
            </a:r>
          </a:p>
          <a:p>
            <a:pPr algn="ctr"/>
            <a:r>
              <a:rPr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领土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争议</a:t>
            </a:r>
          </a:p>
        </p:txBody>
      </p:sp>
      <p:sp>
        <p:nvSpPr>
          <p:cNvPr id="20485" name="AutoShape 5"/>
          <p:cNvSpPr/>
          <p:nvPr/>
        </p:nvSpPr>
        <p:spPr>
          <a:xfrm>
            <a:off x="5562600" y="2743200"/>
            <a:ext cx="3048000" cy="914400"/>
          </a:xfrm>
          <a:prstGeom prst="wedgeRoundRectCallout">
            <a:avLst>
              <a:gd name="adj1" fmla="val -32241"/>
              <a:gd name="adj2" fmla="val 177954"/>
              <a:gd name="adj3" fmla="val 16667"/>
            </a:avLst>
          </a:prstGeom>
          <a:solidFill>
            <a:schemeClr val="bg1">
              <a:alpha val="67842"/>
            </a:schemeClr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algn="ctr"/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与日本东海大陆架争端</a:t>
            </a:r>
          </a:p>
          <a:p>
            <a:pPr algn="ctr"/>
            <a:endParaRPr lang="en-US" altLang="zh-CN" sz="2400" b="1" dirty="0"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20486" name="AutoShape 6"/>
          <p:cNvSpPr/>
          <p:nvPr/>
        </p:nvSpPr>
        <p:spPr>
          <a:xfrm>
            <a:off x="4114800" y="5143500"/>
            <a:ext cx="2514600" cy="914400"/>
          </a:xfrm>
          <a:prstGeom prst="wedgeRoundRectCallout">
            <a:avLst>
              <a:gd name="adj1" fmla="val 73546"/>
              <a:gd name="adj2" fmla="val 25870"/>
              <a:gd name="adj3" fmla="val 16667"/>
            </a:avLst>
          </a:prstGeom>
          <a:solidFill>
            <a:schemeClr val="bg1">
              <a:alpha val="54901"/>
            </a:schemeClr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algn="ctr"/>
            <a:r>
              <a:rPr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与东盟“五国”</a:t>
            </a:r>
          </a:p>
          <a:p>
            <a:pPr algn="ctr"/>
            <a:r>
              <a:rPr lang="zh-CN" alt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南沙海域争议</a:t>
            </a:r>
          </a:p>
          <a:p>
            <a:pPr algn="ctr"/>
            <a:endParaRPr lang="en-US" altLang="zh-CN" sz="2400" b="1" dirty="0">
              <a:solidFill>
                <a:schemeClr val="accent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8134" name="Text Box 13"/>
          <p:cNvSpPr txBox="1"/>
          <p:nvPr/>
        </p:nvSpPr>
        <p:spPr>
          <a:xfrm>
            <a:off x="171450" y="1601788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8135" name="Text Box 15"/>
          <p:cNvSpPr txBox="1"/>
          <p:nvPr/>
        </p:nvSpPr>
        <p:spPr>
          <a:xfrm>
            <a:off x="19050" y="1647825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8136" name="Text Box 18"/>
          <p:cNvSpPr txBox="1"/>
          <p:nvPr/>
        </p:nvSpPr>
        <p:spPr>
          <a:xfrm>
            <a:off x="2863850" y="881063"/>
            <a:ext cx="2698750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（二）不利方面</a:t>
            </a:r>
          </a:p>
        </p:txBody>
      </p:sp>
      <p:sp>
        <p:nvSpPr>
          <p:cNvPr id="48137" name="Text Box 7"/>
          <p:cNvSpPr txBox="1"/>
          <p:nvPr/>
        </p:nvSpPr>
        <p:spPr>
          <a:xfrm>
            <a:off x="19050" y="1143000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二  地理因素对我国安全的影响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0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2" grpId="0" bldLvl="0" animBg="1"/>
      <p:bldP spid="20484" grpId="0" animBg="1"/>
      <p:bldP spid="20485" grpId="0" animBg="1"/>
      <p:bldP spid="2048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8"/>
          <p:cNvGrpSpPr/>
          <p:nvPr/>
        </p:nvGrpSpPr>
        <p:grpSpPr>
          <a:xfrm>
            <a:off x="1524000" y="2314575"/>
            <a:ext cx="6096000" cy="4314825"/>
            <a:chOff x="0" y="0"/>
            <a:chExt cx="3840" cy="2718"/>
          </a:xfrm>
        </p:grpSpPr>
        <p:pic>
          <p:nvPicPr>
            <p:cNvPr id="49154" name="Picture 2" descr="美俄"/>
            <p:cNvPicPr>
              <a:picLocks noChangeAspect="1"/>
            </p:cNvPicPr>
            <p:nvPr/>
          </p:nvPicPr>
          <p:blipFill>
            <a:blip r:embed="rId2"/>
            <a:srcRect t="18333" r="50000" b="31667"/>
            <a:stretch>
              <a:fillRect/>
            </a:stretch>
          </p:blipFill>
          <p:spPr>
            <a:xfrm>
              <a:off x="0" y="0"/>
              <a:ext cx="3840" cy="2718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49155" name="AutoShape 3"/>
            <p:cNvSpPr/>
            <p:nvPr/>
          </p:nvSpPr>
          <p:spPr>
            <a:xfrm>
              <a:off x="2592" y="798"/>
              <a:ext cx="192" cy="192"/>
            </a:xfrm>
            <a:prstGeom prst="irregularSeal1">
              <a:avLst/>
            </a:prstGeom>
            <a:solidFill>
              <a:srgbClr val="FF3300"/>
            </a:solidFill>
            <a:ln w="9525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49156" name="AutoShape 4"/>
            <p:cNvSpPr/>
            <p:nvPr/>
          </p:nvSpPr>
          <p:spPr>
            <a:xfrm>
              <a:off x="1044" y="954"/>
              <a:ext cx="192" cy="192"/>
            </a:xfrm>
            <a:prstGeom prst="irregularSeal1">
              <a:avLst/>
            </a:prstGeom>
            <a:solidFill>
              <a:srgbClr val="FF3300"/>
            </a:solidFill>
            <a:ln w="9525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49157" name="AutoShape 5"/>
            <p:cNvSpPr/>
            <p:nvPr/>
          </p:nvSpPr>
          <p:spPr>
            <a:xfrm>
              <a:off x="1968" y="1566"/>
              <a:ext cx="192" cy="192"/>
            </a:xfrm>
            <a:prstGeom prst="irregularSeal1">
              <a:avLst/>
            </a:prstGeom>
            <a:solidFill>
              <a:srgbClr val="FF3300"/>
            </a:solidFill>
            <a:ln w="9525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grpSp>
        <p:nvGrpSpPr>
          <p:cNvPr id="3" name="Group 6"/>
          <p:cNvGrpSpPr/>
          <p:nvPr/>
        </p:nvGrpSpPr>
        <p:grpSpPr>
          <a:xfrm>
            <a:off x="2286000" y="2895600"/>
            <a:ext cx="5791200" cy="3200400"/>
            <a:chOff x="0" y="0"/>
            <a:chExt cx="3648" cy="2016"/>
          </a:xfrm>
        </p:grpSpPr>
        <p:sp>
          <p:nvSpPr>
            <p:cNvPr id="49159" name="AutoShape 7"/>
            <p:cNvSpPr/>
            <p:nvPr/>
          </p:nvSpPr>
          <p:spPr>
            <a:xfrm>
              <a:off x="2472" y="0"/>
              <a:ext cx="1152" cy="384"/>
            </a:xfrm>
            <a:prstGeom prst="wedgeRoundRectCallout">
              <a:avLst>
                <a:gd name="adj1" fmla="val -66667"/>
                <a:gd name="adj2" fmla="val 88282"/>
                <a:gd name="adj3" fmla="val 16667"/>
              </a:avLst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pPr algn="ctr"/>
              <a:r>
                <a:rPr lang="zh-CN" altLang="en-US" sz="2400" b="1" dirty="0">
                  <a:solidFill>
                    <a:schemeClr val="accent2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朝核问题</a:t>
              </a:r>
            </a:p>
          </p:txBody>
        </p:sp>
        <p:sp>
          <p:nvSpPr>
            <p:cNvPr id="49160" name="AutoShape 8"/>
            <p:cNvSpPr/>
            <p:nvPr/>
          </p:nvSpPr>
          <p:spPr>
            <a:xfrm>
              <a:off x="2448" y="1356"/>
              <a:ext cx="1200" cy="336"/>
            </a:xfrm>
            <a:prstGeom prst="wedgeRoundRectCallout">
              <a:avLst>
                <a:gd name="adj1" fmla="val -86417"/>
                <a:gd name="adj2" fmla="val -133333"/>
                <a:gd name="adj3" fmla="val 16667"/>
              </a:avLst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pPr algn="ctr"/>
              <a:r>
                <a:rPr lang="zh-CN" altLang="en-US" sz="2400" b="1" dirty="0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台湾问题</a:t>
              </a:r>
              <a:r>
                <a:rPr lang="zh-CN" altLang="en-US" sz="2400" dirty="0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49161" name="AutoShape 9"/>
            <p:cNvSpPr/>
            <p:nvPr/>
          </p:nvSpPr>
          <p:spPr>
            <a:xfrm>
              <a:off x="0" y="1680"/>
              <a:ext cx="1248" cy="336"/>
            </a:xfrm>
            <a:prstGeom prst="wedgeRoundRectCallout">
              <a:avLst>
                <a:gd name="adj1" fmla="val 83093"/>
                <a:gd name="adj2" fmla="val -110713"/>
                <a:gd name="adj3" fmla="val 16667"/>
              </a:avLst>
            </a:prstGeom>
            <a:solidFill>
              <a:schemeClr val="bg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pPr algn="ctr"/>
              <a:r>
                <a:rPr lang="zh-CN" altLang="en-US" sz="2400" b="1" dirty="0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南海问题</a:t>
              </a:r>
              <a:r>
                <a:rPr lang="zh-CN" altLang="en-US" sz="2400" dirty="0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</a:t>
              </a:r>
            </a:p>
          </p:txBody>
        </p:sp>
        <p:sp>
          <p:nvSpPr>
            <p:cNvPr id="49162" name="AutoShape 10"/>
            <p:cNvSpPr/>
            <p:nvPr/>
          </p:nvSpPr>
          <p:spPr>
            <a:xfrm>
              <a:off x="2088" y="432"/>
              <a:ext cx="240" cy="240"/>
            </a:xfrm>
            <a:prstGeom prst="star4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49163" name="AutoShape 11"/>
            <p:cNvSpPr/>
            <p:nvPr/>
          </p:nvSpPr>
          <p:spPr>
            <a:xfrm>
              <a:off x="1872" y="924"/>
              <a:ext cx="240" cy="240"/>
            </a:xfrm>
            <a:prstGeom prst="star4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49164" name="AutoShape 12"/>
            <p:cNvSpPr/>
            <p:nvPr/>
          </p:nvSpPr>
          <p:spPr>
            <a:xfrm>
              <a:off x="1632" y="1344"/>
              <a:ext cx="240" cy="240"/>
            </a:xfrm>
            <a:prstGeom prst="star4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sp>
        <p:nvSpPr>
          <p:cNvPr id="49165" name="Text Box 20"/>
          <p:cNvSpPr txBox="1"/>
          <p:nvPr/>
        </p:nvSpPr>
        <p:spPr>
          <a:xfrm>
            <a:off x="98425" y="1581150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9166" name="Text Box 22"/>
          <p:cNvSpPr txBox="1"/>
          <p:nvPr/>
        </p:nvSpPr>
        <p:spPr>
          <a:xfrm>
            <a:off x="-52387" y="1870075"/>
            <a:ext cx="487362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9167" name="Text Box 26"/>
          <p:cNvSpPr txBox="1"/>
          <p:nvPr/>
        </p:nvSpPr>
        <p:spPr>
          <a:xfrm>
            <a:off x="2994025" y="881063"/>
            <a:ext cx="2698750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（二）不利方面</a:t>
            </a:r>
          </a:p>
        </p:txBody>
      </p:sp>
      <p:sp>
        <p:nvSpPr>
          <p:cNvPr id="49168" name="Text Box 29"/>
          <p:cNvSpPr txBox="1"/>
          <p:nvPr/>
        </p:nvSpPr>
        <p:spPr>
          <a:xfrm>
            <a:off x="1908175" y="1558925"/>
            <a:ext cx="5338763" cy="522288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3</a:t>
            </a:r>
            <a:r>
              <a:rPr lang="zh-CN" altLang="en-US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周边热点多，安全面临着威胁  </a:t>
            </a:r>
          </a:p>
        </p:txBody>
      </p:sp>
      <p:sp>
        <p:nvSpPr>
          <p:cNvPr id="49169" name="AutoShape 7"/>
          <p:cNvSpPr/>
          <p:nvPr/>
        </p:nvSpPr>
        <p:spPr>
          <a:xfrm>
            <a:off x="7315200" y="3505200"/>
            <a:ext cx="1828800" cy="628650"/>
          </a:xfrm>
          <a:prstGeom prst="wedgeRoundRectCallout">
            <a:avLst>
              <a:gd name="adj1" fmla="val -134116"/>
              <a:gd name="adj2" fmla="val 96213"/>
              <a:gd name="adj3" fmla="val 16667"/>
            </a:avLst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algn="ctr"/>
            <a:r>
              <a:rPr lang="zh-CN" altLang="en-US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东海钓鱼岛问题</a:t>
            </a:r>
          </a:p>
        </p:txBody>
      </p:sp>
      <p:sp>
        <p:nvSpPr>
          <p:cNvPr id="49170" name="等腰三角形 21"/>
          <p:cNvSpPr/>
          <p:nvPr/>
        </p:nvSpPr>
        <p:spPr>
          <a:xfrm>
            <a:off x="5692775" y="4276725"/>
            <a:ext cx="288925" cy="171450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 w="9525" cap="flat" cmpd="sng">
            <a:solidFill>
              <a:srgbClr val="FF0066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9171" name="AutoShape 11"/>
          <p:cNvSpPr/>
          <p:nvPr/>
        </p:nvSpPr>
        <p:spPr>
          <a:xfrm>
            <a:off x="5676900" y="4229100"/>
            <a:ext cx="381000" cy="381000"/>
          </a:xfrm>
          <a:prstGeom prst="star4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rgbClr val="FF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9172" name="五角星 24"/>
          <p:cNvSpPr/>
          <p:nvPr/>
        </p:nvSpPr>
        <p:spPr>
          <a:xfrm>
            <a:off x="2286000" y="5581650"/>
            <a:ext cx="395288" cy="388938"/>
          </a:xfrm>
          <a:custGeom>
            <a:avLst/>
            <a:gdLst/>
            <a:ahLst/>
            <a:cxnLst>
              <a:cxn ang="0">
                <a:pos x="0" y="148561"/>
              </a:cxn>
              <a:cxn ang="0">
                <a:pos x="150987" y="148562"/>
              </a:cxn>
              <a:cxn ang="0">
                <a:pos x="197644" y="0"/>
              </a:cxn>
              <a:cxn ang="0">
                <a:pos x="244301" y="148562"/>
              </a:cxn>
              <a:cxn ang="0">
                <a:pos x="395288" y="148561"/>
              </a:cxn>
              <a:cxn ang="0">
                <a:pos x="273136" y="240376"/>
              </a:cxn>
              <a:cxn ang="0">
                <a:pos x="319795" y="388937"/>
              </a:cxn>
              <a:cxn ang="0">
                <a:pos x="197644" y="297120"/>
              </a:cxn>
              <a:cxn ang="0">
                <a:pos x="75493" y="388937"/>
              </a:cxn>
              <a:cxn ang="0">
                <a:pos x="122152" y="240376"/>
              </a:cxn>
            </a:cxnLst>
            <a:rect l="0" t="0" r="0" b="0"/>
            <a:pathLst>
              <a:path w="395288" h="388938">
                <a:moveTo>
                  <a:pt x="0" y="148561"/>
                </a:moveTo>
                <a:lnTo>
                  <a:pt x="150987" y="148562"/>
                </a:lnTo>
                <a:lnTo>
                  <a:pt x="197644" y="0"/>
                </a:lnTo>
                <a:lnTo>
                  <a:pt x="244301" y="148562"/>
                </a:lnTo>
                <a:lnTo>
                  <a:pt x="395288" y="148561"/>
                </a:lnTo>
                <a:lnTo>
                  <a:pt x="273136" y="240376"/>
                </a:lnTo>
                <a:lnTo>
                  <a:pt x="319795" y="388937"/>
                </a:lnTo>
                <a:lnTo>
                  <a:pt x="197644" y="297120"/>
                </a:lnTo>
                <a:lnTo>
                  <a:pt x="75493" y="388937"/>
                </a:lnTo>
                <a:lnTo>
                  <a:pt x="122152" y="240376"/>
                </a:lnTo>
                <a:close/>
              </a:path>
            </a:pathLst>
          </a:cu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3" name="五角星 25"/>
          <p:cNvSpPr/>
          <p:nvPr/>
        </p:nvSpPr>
        <p:spPr>
          <a:xfrm>
            <a:off x="6142038" y="5048250"/>
            <a:ext cx="395287" cy="388938"/>
          </a:xfrm>
          <a:custGeom>
            <a:avLst/>
            <a:gdLst/>
            <a:ahLst/>
            <a:cxnLst>
              <a:cxn ang="0">
                <a:pos x="0" y="148561"/>
              </a:cxn>
              <a:cxn ang="0">
                <a:pos x="150987" y="148562"/>
              </a:cxn>
              <a:cxn ang="0">
                <a:pos x="197644" y="0"/>
              </a:cxn>
              <a:cxn ang="0">
                <a:pos x="244300" y="148562"/>
              </a:cxn>
              <a:cxn ang="0">
                <a:pos x="395287" y="148561"/>
              </a:cxn>
              <a:cxn ang="0">
                <a:pos x="273135" y="240376"/>
              </a:cxn>
              <a:cxn ang="0">
                <a:pos x="319794" y="388937"/>
              </a:cxn>
              <a:cxn ang="0">
                <a:pos x="197644" y="297120"/>
              </a:cxn>
              <a:cxn ang="0">
                <a:pos x="75493" y="388937"/>
              </a:cxn>
              <a:cxn ang="0">
                <a:pos x="122152" y="240376"/>
              </a:cxn>
            </a:cxnLst>
            <a:rect l="0" t="0" r="0" b="0"/>
            <a:pathLst>
              <a:path w="395287" h="388938">
                <a:moveTo>
                  <a:pt x="0" y="148561"/>
                </a:moveTo>
                <a:lnTo>
                  <a:pt x="150987" y="148562"/>
                </a:lnTo>
                <a:lnTo>
                  <a:pt x="197644" y="0"/>
                </a:lnTo>
                <a:lnTo>
                  <a:pt x="244300" y="148562"/>
                </a:lnTo>
                <a:lnTo>
                  <a:pt x="395287" y="148561"/>
                </a:lnTo>
                <a:lnTo>
                  <a:pt x="273135" y="240376"/>
                </a:lnTo>
                <a:lnTo>
                  <a:pt x="319794" y="388937"/>
                </a:lnTo>
                <a:lnTo>
                  <a:pt x="197644" y="297120"/>
                </a:lnTo>
                <a:lnTo>
                  <a:pt x="75493" y="388937"/>
                </a:lnTo>
                <a:lnTo>
                  <a:pt x="122152" y="240376"/>
                </a:lnTo>
                <a:close/>
              </a:path>
            </a:pathLst>
          </a:cu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4" name="五角星 26"/>
          <p:cNvSpPr/>
          <p:nvPr/>
        </p:nvSpPr>
        <p:spPr>
          <a:xfrm>
            <a:off x="7224713" y="3744913"/>
            <a:ext cx="395287" cy="388937"/>
          </a:xfrm>
          <a:custGeom>
            <a:avLst/>
            <a:gdLst/>
            <a:ahLst/>
            <a:cxnLst>
              <a:cxn ang="0">
                <a:pos x="0" y="148560"/>
              </a:cxn>
              <a:cxn ang="0">
                <a:pos x="150987" y="148561"/>
              </a:cxn>
              <a:cxn ang="0">
                <a:pos x="197644" y="0"/>
              </a:cxn>
              <a:cxn ang="0">
                <a:pos x="244300" y="148561"/>
              </a:cxn>
              <a:cxn ang="0">
                <a:pos x="395287" y="148560"/>
              </a:cxn>
              <a:cxn ang="0">
                <a:pos x="273135" y="240375"/>
              </a:cxn>
              <a:cxn ang="0">
                <a:pos x="319794" y="388936"/>
              </a:cxn>
              <a:cxn ang="0">
                <a:pos x="197644" y="297119"/>
              </a:cxn>
              <a:cxn ang="0">
                <a:pos x="75493" y="388936"/>
              </a:cxn>
              <a:cxn ang="0">
                <a:pos x="122152" y="240375"/>
              </a:cxn>
            </a:cxnLst>
            <a:rect l="0" t="0" r="0" b="0"/>
            <a:pathLst>
              <a:path w="395287" h="388937">
                <a:moveTo>
                  <a:pt x="0" y="148560"/>
                </a:moveTo>
                <a:lnTo>
                  <a:pt x="150987" y="148561"/>
                </a:lnTo>
                <a:lnTo>
                  <a:pt x="197644" y="0"/>
                </a:lnTo>
                <a:lnTo>
                  <a:pt x="244300" y="148561"/>
                </a:lnTo>
                <a:lnTo>
                  <a:pt x="395287" y="148560"/>
                </a:lnTo>
                <a:lnTo>
                  <a:pt x="273135" y="240375"/>
                </a:lnTo>
                <a:lnTo>
                  <a:pt x="319794" y="388936"/>
                </a:lnTo>
                <a:lnTo>
                  <a:pt x="197644" y="297119"/>
                </a:lnTo>
                <a:lnTo>
                  <a:pt x="75493" y="388936"/>
                </a:lnTo>
                <a:lnTo>
                  <a:pt x="122152" y="240375"/>
                </a:lnTo>
                <a:close/>
              </a:path>
            </a:pathLst>
          </a:cu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5" name="圆角矩形 27"/>
          <p:cNvSpPr/>
          <p:nvPr/>
        </p:nvSpPr>
        <p:spPr>
          <a:xfrm>
            <a:off x="587375" y="2176463"/>
            <a:ext cx="714375" cy="454342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 anchorCtr="0"/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9176" name="TextBox 24"/>
          <p:cNvSpPr txBox="1"/>
          <p:nvPr/>
        </p:nvSpPr>
        <p:spPr>
          <a:xfrm>
            <a:off x="587375" y="2895600"/>
            <a:ext cx="677863" cy="4573588"/>
          </a:xfrm>
          <a:prstGeom prst="rect">
            <a:avLst/>
          </a:prstGeom>
          <a:noFill/>
          <a:ln w="9525">
            <a:noFill/>
          </a:ln>
        </p:spPr>
        <p:txBody>
          <a:bodyPr vert="eaVert" anchor="t" anchorCtr="0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中国的核心利益</a:t>
            </a:r>
          </a:p>
        </p:txBody>
      </p:sp>
      <p:sp>
        <p:nvSpPr>
          <p:cNvPr id="49177" name="五角星 29"/>
          <p:cNvSpPr/>
          <p:nvPr/>
        </p:nvSpPr>
        <p:spPr>
          <a:xfrm>
            <a:off x="587375" y="2314575"/>
            <a:ext cx="593725" cy="581025"/>
          </a:xfrm>
          <a:custGeom>
            <a:avLst/>
            <a:gdLst/>
            <a:ahLst/>
            <a:cxnLst>
              <a:cxn ang="0">
                <a:pos x="1" y="221931"/>
              </a:cxn>
              <a:cxn ang="0">
                <a:pos x="226784" y="221933"/>
              </a:cxn>
              <a:cxn ang="0">
                <a:pos x="296863" y="0"/>
              </a:cxn>
              <a:cxn ang="0">
                <a:pos x="366941" y="221933"/>
              </a:cxn>
              <a:cxn ang="0">
                <a:pos x="593724" y="221931"/>
              </a:cxn>
              <a:cxn ang="0">
                <a:pos x="410252" y="359091"/>
              </a:cxn>
              <a:cxn ang="0">
                <a:pos x="480334" y="581023"/>
              </a:cxn>
              <a:cxn ang="0">
                <a:pos x="296863" y="443861"/>
              </a:cxn>
              <a:cxn ang="0">
                <a:pos x="113391" y="581023"/>
              </a:cxn>
              <a:cxn ang="0">
                <a:pos x="183473" y="359091"/>
              </a:cxn>
            </a:cxnLst>
            <a:rect l="0" t="0" r="0" b="0"/>
            <a:pathLst>
              <a:path w="593725" h="581025">
                <a:moveTo>
                  <a:pt x="1" y="221931"/>
                </a:moveTo>
                <a:lnTo>
                  <a:pt x="226784" y="221933"/>
                </a:lnTo>
                <a:lnTo>
                  <a:pt x="296863" y="0"/>
                </a:lnTo>
                <a:lnTo>
                  <a:pt x="366941" y="221933"/>
                </a:lnTo>
                <a:lnTo>
                  <a:pt x="593724" y="221931"/>
                </a:lnTo>
                <a:lnTo>
                  <a:pt x="410252" y="359091"/>
                </a:lnTo>
                <a:lnTo>
                  <a:pt x="480334" y="581023"/>
                </a:lnTo>
                <a:lnTo>
                  <a:pt x="296863" y="443861"/>
                </a:lnTo>
                <a:lnTo>
                  <a:pt x="113391" y="581023"/>
                </a:lnTo>
                <a:lnTo>
                  <a:pt x="183473" y="359091"/>
                </a:lnTo>
                <a:close/>
              </a:path>
            </a:pathLst>
          </a:cu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8" name="Text Box 7"/>
          <p:cNvSpPr txBox="1"/>
          <p:nvPr/>
        </p:nvSpPr>
        <p:spPr>
          <a:xfrm>
            <a:off x="19050" y="1143000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二  地理因素对我国安全的影响</a:t>
            </a:r>
          </a:p>
        </p:txBody>
      </p:sp>
      <p:sp>
        <p:nvSpPr>
          <p:cNvPr id="49179" name="TextBox 27"/>
          <p:cNvSpPr txBox="1"/>
          <p:nvPr/>
        </p:nvSpPr>
        <p:spPr>
          <a:xfrm>
            <a:off x="7500938" y="1360488"/>
            <a:ext cx="1643062" cy="95408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sz="2800" dirty="0">
                <a:solidFill>
                  <a:srgbClr val="FFFF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美国的核心利益？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标题 1"/>
          <p:cNvSpPr>
            <a:spLocks noGrp="1"/>
          </p:cNvSpPr>
          <p:nvPr>
            <p:ph type="ctrTitle" idx="4294967295"/>
          </p:nvPr>
        </p:nvSpPr>
        <p:spPr>
          <a:xfrm>
            <a:off x="0" y="0"/>
            <a:ext cx="9144000" cy="1470025"/>
          </a:xfrm>
        </p:spPr>
        <p:txBody>
          <a:bodyPr vert="horz" wrap="square" lIns="91440" tIns="45720" rIns="91440" bIns="45720" anchor="ctr" anchorCtr="0"/>
          <a:lstStyle>
            <a:lvl1pPr lvl="0">
              <a:buClrTx/>
              <a:buSzTx/>
              <a:buFontTx/>
              <a:defRPr/>
            </a:lvl1pPr>
          </a:lstStyle>
          <a:p>
            <a:pPr lvl="0">
              <a:buClrTx/>
              <a:buSzTx/>
              <a:buFontTx/>
            </a:pPr>
            <a:r>
              <a:rPr lang="zh-CN" altLang="en-US" sz="3200" dirty="0"/>
              <a:t>中华民族复兴必过三关：台湾是大考关</a:t>
            </a:r>
            <a:br>
              <a:rPr lang="zh-CN" altLang="en-US" sz="3200" dirty="0"/>
            </a:br>
            <a:r>
              <a:rPr lang="zh-CN" altLang="en-US" sz="3200" dirty="0">
                <a:solidFill>
                  <a:srgbClr val="FF0000"/>
                </a:solidFill>
              </a:rPr>
              <a:t>和平发展：大陆如何处理好和自己兄弟台湾的关系</a:t>
            </a:r>
          </a:p>
        </p:txBody>
      </p:sp>
      <p:sp>
        <p:nvSpPr>
          <p:cNvPr id="50179" name="副标题 2"/>
          <p:cNvSpPr>
            <a:spLocks noGrp="1"/>
          </p:cNvSpPr>
          <p:nvPr>
            <p:ph type="subTitle" idx="4294967295"/>
          </p:nvPr>
        </p:nvSpPr>
        <p:spPr>
          <a:xfrm>
            <a:off x="261938" y="5105400"/>
            <a:ext cx="8196262" cy="1752600"/>
          </a:xfrm>
        </p:spPr>
        <p:txBody>
          <a:bodyPr vert="horz" wrap="square" lIns="91440" tIns="45720" rIns="91440" bIns="45720" anchor="t" anchorCtr="0"/>
          <a:lstStyle>
            <a:lvl1pPr marL="0" lvl="0" indent="0" algn="ctr">
              <a:buClrTx/>
              <a:buSzTx/>
              <a:buFontTx/>
              <a:defRPr/>
            </a:lvl1pPr>
            <a:lvl2pPr marL="457200" lvl="1" indent="0" algn="ctr">
              <a:buClrTx/>
              <a:buSzTx/>
              <a:buFontTx/>
              <a:defRPr/>
            </a:lvl2pPr>
            <a:lvl3pPr marL="914400" lvl="2" indent="0" algn="ctr">
              <a:buClrTx/>
              <a:buSzTx/>
              <a:buFontTx/>
              <a:defRPr/>
            </a:lvl3pPr>
            <a:lvl4pPr marL="1371600" lvl="3" indent="0" algn="ctr">
              <a:buClrTx/>
              <a:buSzTx/>
              <a:buFontTx/>
              <a:defRPr/>
            </a:lvl4pPr>
            <a:lvl5pPr marL="1828800" lvl="4" indent="0" algn="ctr">
              <a:buClrTx/>
              <a:buSzTx/>
              <a:buFontTx/>
              <a:defRPr/>
            </a:lvl5pPr>
          </a:lstStyle>
          <a:p>
            <a:pPr marL="0" lvl="0" indent="0" algn="ctr">
              <a:buClrTx/>
              <a:buSzTx/>
              <a:buFontTx/>
              <a:buNone/>
            </a:pPr>
            <a:r>
              <a:rPr lang="zh-CN" altLang="en-US" dirty="0"/>
              <a:t>台湾控制着沿中国海岸的西北太平洋的制海权</a:t>
            </a:r>
          </a:p>
        </p:txBody>
      </p:sp>
      <p:pic>
        <p:nvPicPr>
          <p:cNvPr id="50180" name="Picture 2" descr="F:\My Documents\My Pictures\核心关切\QQ截图201405051637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975" y="1781175"/>
            <a:ext cx="6494463" cy="33242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 Box 2"/>
          <p:cNvSpPr txBox="1"/>
          <p:nvPr/>
        </p:nvSpPr>
        <p:spPr>
          <a:xfrm>
            <a:off x="1885950" y="1885950"/>
            <a:ext cx="6572250" cy="2506663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anchor="t" anchorCtr="0">
            <a:spAutoFit/>
          </a:bodyPr>
          <a:lstStyle/>
          <a:p>
            <a:pPr>
              <a:lnSpc>
                <a:spcPct val="110000"/>
              </a:lnSpc>
              <a:buSzTx/>
            </a:pPr>
            <a:r>
              <a:rPr lang="zh-CN" altLang="en-US" sz="48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总体和平  局部</a:t>
            </a:r>
            <a:r>
              <a:rPr lang="zh-CN" altLang="en-US" sz="48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战乱</a:t>
            </a:r>
          </a:p>
          <a:p>
            <a:pPr>
              <a:lnSpc>
                <a:spcPct val="110000"/>
              </a:lnSpc>
              <a:buSzTx/>
            </a:pPr>
            <a:r>
              <a:rPr lang="zh-CN" altLang="en-US" sz="48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总体缓和  局部</a:t>
            </a:r>
            <a:r>
              <a:rPr lang="zh-CN" altLang="en-US" sz="48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紧张</a:t>
            </a:r>
          </a:p>
          <a:p>
            <a:pPr>
              <a:lnSpc>
                <a:spcPct val="110000"/>
              </a:lnSpc>
              <a:buSzTx/>
            </a:pPr>
            <a:r>
              <a:rPr lang="zh-CN" altLang="en-US" sz="48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总体稳定  局部</a:t>
            </a:r>
            <a:r>
              <a:rPr lang="zh-CN" altLang="en-US" sz="48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动荡</a:t>
            </a:r>
            <a:r>
              <a:rPr lang="zh-CN" altLang="en-US" sz="4800" b="1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　　　       </a:t>
            </a:r>
          </a:p>
        </p:txBody>
      </p:sp>
      <p:pic>
        <p:nvPicPr>
          <p:cNvPr id="23554" name="Picture 9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803275"/>
            <a:ext cx="8359775" cy="142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标题 1"/>
          <p:cNvSpPr>
            <a:spLocks noGrp="1"/>
          </p:cNvSpPr>
          <p:nvPr>
            <p:ph type="ctrTitle" idx="4294967295"/>
          </p:nvPr>
        </p:nvSpPr>
        <p:spPr>
          <a:xfrm>
            <a:off x="0" y="82550"/>
            <a:ext cx="9144000" cy="1470025"/>
          </a:xfrm>
        </p:spPr>
        <p:txBody>
          <a:bodyPr vert="horz" wrap="square" lIns="91440" tIns="45720" rIns="91440" bIns="45720" anchor="ctr" anchorCtr="0"/>
          <a:lstStyle>
            <a:lvl1pPr lvl="0">
              <a:buClrTx/>
              <a:buSzTx/>
              <a:buFontTx/>
              <a:defRPr/>
            </a:lvl1pPr>
          </a:lstStyle>
          <a:p>
            <a:pPr lvl="0">
              <a:buClrTx/>
              <a:buSzTx/>
              <a:buFontTx/>
            </a:pPr>
            <a:r>
              <a:rPr lang="zh-CN" altLang="en-US" sz="3200" dirty="0"/>
              <a:t>中华民族复兴必过三关：钓鱼岛是中考关</a:t>
            </a:r>
            <a:br>
              <a:rPr lang="zh-CN" altLang="en-US" sz="3200" dirty="0"/>
            </a:br>
            <a:r>
              <a:rPr lang="zh-CN" altLang="en-US" sz="3200" dirty="0">
                <a:solidFill>
                  <a:srgbClr val="FF0000"/>
                </a:solidFill>
              </a:rPr>
              <a:t>和平发展：中国如何处理好和强邻日本的关系</a:t>
            </a:r>
          </a:p>
        </p:txBody>
      </p:sp>
      <p:sp>
        <p:nvSpPr>
          <p:cNvPr id="51203" name="副标题 2"/>
          <p:cNvSpPr>
            <a:spLocks noGrp="1"/>
          </p:cNvSpPr>
          <p:nvPr>
            <p:ph type="subTitle" idx="4294967295"/>
          </p:nvPr>
        </p:nvSpPr>
        <p:spPr>
          <a:xfrm>
            <a:off x="428625" y="4857750"/>
            <a:ext cx="8429625" cy="1752600"/>
          </a:xfrm>
        </p:spPr>
        <p:txBody>
          <a:bodyPr vert="horz" wrap="square" lIns="91440" tIns="45720" rIns="91440" bIns="45720" anchor="t" anchorCtr="0"/>
          <a:lstStyle>
            <a:lvl1pPr marL="0" lvl="0" indent="0" algn="ctr">
              <a:buClrTx/>
              <a:buSzTx/>
              <a:buFontTx/>
              <a:defRPr/>
            </a:lvl1pPr>
            <a:lvl2pPr marL="457200" lvl="1" indent="0" algn="ctr">
              <a:buClrTx/>
              <a:buSzTx/>
              <a:buFontTx/>
              <a:defRPr/>
            </a:lvl2pPr>
            <a:lvl3pPr marL="914400" lvl="2" indent="0" algn="ctr">
              <a:buClrTx/>
              <a:buSzTx/>
              <a:buFontTx/>
              <a:defRPr/>
            </a:lvl3pPr>
            <a:lvl4pPr marL="1371600" lvl="3" indent="0" algn="ctr">
              <a:buClrTx/>
              <a:buSzTx/>
              <a:buFontTx/>
              <a:defRPr/>
            </a:lvl4pPr>
            <a:lvl5pPr marL="1828800" lvl="4" indent="0" algn="ctr">
              <a:buClrTx/>
              <a:buSzTx/>
              <a:buFontTx/>
              <a:defRPr/>
            </a:lvl5pPr>
          </a:lstStyle>
          <a:p>
            <a:pPr marL="0" lvl="0" indent="0" algn="ctr">
              <a:buClrTx/>
              <a:buSzTx/>
              <a:buFontTx/>
              <a:buNone/>
            </a:pPr>
            <a:r>
              <a:rPr lang="zh-CN" altLang="en-US" dirty="0"/>
              <a:t>钓鱼岛及其附属岛屿是中国从东海进入太平洋深海海域最近的岛屿</a:t>
            </a:r>
          </a:p>
        </p:txBody>
      </p:sp>
      <p:pic>
        <p:nvPicPr>
          <p:cNvPr id="51204" name="Picture 2" descr="F:\My Documents\My Pictures\核心关切\QQ截图2014050516225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088" y="1552575"/>
            <a:ext cx="6437312" cy="33051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标题 1"/>
          <p:cNvSpPr>
            <a:spLocks noGrp="1"/>
          </p:cNvSpPr>
          <p:nvPr>
            <p:ph type="ctrTitle" idx="4294967295"/>
          </p:nvPr>
        </p:nvSpPr>
        <p:spPr>
          <a:xfrm>
            <a:off x="28575" y="101600"/>
            <a:ext cx="9144000" cy="1470025"/>
          </a:xfrm>
        </p:spPr>
        <p:txBody>
          <a:bodyPr vert="horz" wrap="square" lIns="91440" tIns="45720" rIns="91440" bIns="45720" anchor="ctr" anchorCtr="0"/>
          <a:lstStyle>
            <a:lvl1pPr lvl="0">
              <a:buClrTx/>
              <a:buSzTx/>
              <a:buFontTx/>
              <a:defRPr/>
            </a:lvl1pPr>
          </a:lstStyle>
          <a:p>
            <a:pPr lvl="0">
              <a:buClrTx/>
              <a:buSzTx/>
              <a:buFontTx/>
            </a:pPr>
            <a:r>
              <a:rPr lang="zh-CN" altLang="en-US" sz="3200" dirty="0"/>
              <a:t>中华民族复兴必过三关：南海是小考关</a:t>
            </a:r>
            <a:br>
              <a:rPr lang="zh-CN" altLang="en-US" sz="3200" dirty="0"/>
            </a:br>
            <a:r>
              <a:rPr lang="zh-CN" altLang="en-US" sz="3200" dirty="0">
                <a:solidFill>
                  <a:srgbClr val="FF0000"/>
                </a:solidFill>
              </a:rPr>
              <a:t>和平发展：中国如何处理好和周边的关系</a:t>
            </a:r>
          </a:p>
        </p:txBody>
      </p:sp>
      <p:pic>
        <p:nvPicPr>
          <p:cNvPr id="52227" name="Picture 2" descr="F:\My Documents\My Pictures\核心关切\QQ截图201405051635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317625"/>
            <a:ext cx="6456363" cy="32861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2228" name="TextBox 4"/>
          <p:cNvSpPr txBox="1"/>
          <p:nvPr/>
        </p:nvSpPr>
        <p:spPr>
          <a:xfrm>
            <a:off x="250825" y="1495425"/>
            <a:ext cx="2073275" cy="310854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2800" dirty="0">
                <a:latin typeface="Arial" panose="020B0604020202020204" pitchFamily="34" charset="0"/>
                <a:ea typeface="宋体" panose="02010600030101010101" pitchFamily="2" charset="-122"/>
              </a:rPr>
              <a:t>以更大的开放化解世界各国对中国崛起的不适应，尤其是中国周边国家。</a:t>
            </a:r>
          </a:p>
        </p:txBody>
      </p:sp>
      <p:sp>
        <p:nvSpPr>
          <p:cNvPr id="52229" name="文本框 2"/>
          <p:cNvSpPr txBox="1"/>
          <p:nvPr/>
        </p:nvSpPr>
        <p:spPr>
          <a:xfrm>
            <a:off x="762000" y="4903788"/>
            <a:ext cx="8261350" cy="119856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3600" dirty="0">
                <a:latin typeface="Arial" panose="020B0604020202020204" pitchFamily="34" charset="0"/>
                <a:ea typeface="宋体" panose="02010600030101010101" pitchFamily="2" charset="-122"/>
              </a:rPr>
              <a:t>中国同柬埔寨、老挝、缅甸先后签署</a:t>
            </a:r>
          </a:p>
          <a:p>
            <a:r>
              <a:rPr lang="zh-CN" altLang="en-US" sz="3600" dirty="0">
                <a:latin typeface="Arial" panose="020B0604020202020204" pitchFamily="34" charset="0"/>
                <a:ea typeface="宋体" panose="02010600030101010101" pitchFamily="2" charset="-122"/>
              </a:rPr>
              <a:t>构建命运共同体行动计划</a:t>
            </a:r>
          </a:p>
        </p:txBody>
      </p:sp>
    </p:spTree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 Box 4"/>
          <p:cNvSpPr txBox="1"/>
          <p:nvPr/>
        </p:nvSpPr>
        <p:spPr>
          <a:xfrm>
            <a:off x="1000125" y="2852738"/>
            <a:ext cx="7294563" cy="7016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40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三、社会因素对我国安全的影响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3"/>
          <p:cNvSpPr txBox="1"/>
          <p:nvPr/>
        </p:nvSpPr>
        <p:spPr>
          <a:xfrm>
            <a:off x="1352233" y="1106805"/>
            <a:ext cx="6527800" cy="522288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 b="1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1.</a:t>
            </a:r>
            <a:r>
              <a:rPr lang="zh-CN" altLang="en-US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综合国力增强，为国家安全奠定了基础  </a:t>
            </a:r>
          </a:p>
        </p:txBody>
      </p:sp>
      <p:sp>
        <p:nvSpPr>
          <p:cNvPr id="54274" name="Text Box 33"/>
          <p:cNvSpPr txBox="1"/>
          <p:nvPr/>
        </p:nvSpPr>
        <p:spPr>
          <a:xfrm>
            <a:off x="14288" y="1341438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  社会因素对我国安全的影响</a:t>
            </a:r>
          </a:p>
        </p:txBody>
      </p:sp>
      <p:sp>
        <p:nvSpPr>
          <p:cNvPr id="27652" name="Text Box 37"/>
          <p:cNvSpPr txBox="1"/>
          <p:nvPr/>
        </p:nvSpPr>
        <p:spPr>
          <a:xfrm>
            <a:off x="2101850" y="621030"/>
            <a:ext cx="2698750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（一）有利方面</a:t>
            </a:r>
          </a:p>
        </p:txBody>
      </p:sp>
      <p:sp>
        <p:nvSpPr>
          <p:cNvPr id="27653" name="Text Box 41"/>
          <p:cNvSpPr txBox="1"/>
          <p:nvPr/>
        </p:nvSpPr>
        <p:spPr>
          <a:xfrm>
            <a:off x="2124075" y="2178050"/>
            <a:ext cx="5772150" cy="52197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anchor="t" anchorCtr="0">
            <a:spAutoFit/>
          </a:bodyPr>
          <a:lstStyle/>
          <a:p>
            <a:pPr>
              <a:buSzTx/>
            </a:pPr>
            <a:r>
              <a:rPr lang="en-US" altLang="zh-CN" sz="2800" b="1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1980---2023</a:t>
            </a:r>
            <a:r>
              <a:rPr lang="zh-CN" altLang="en-US" sz="2800" b="1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年我国国内生产总值</a:t>
            </a:r>
          </a:p>
        </p:txBody>
      </p:sp>
      <p:graphicFrame>
        <p:nvGraphicFramePr>
          <p:cNvPr id="26630" name="表格 26629"/>
          <p:cNvGraphicFramePr/>
          <p:nvPr>
            <p:custDataLst>
              <p:tags r:id="rId1"/>
            </p:custDataLst>
          </p:nvPr>
        </p:nvGraphicFramePr>
        <p:xfrm>
          <a:off x="1879600" y="2637155"/>
          <a:ext cx="6374130" cy="3676015"/>
        </p:xfrm>
        <a:graphic>
          <a:graphicData uri="http://schemas.openxmlformats.org/drawingml/2006/table">
            <a:tbl>
              <a:tblPr/>
              <a:tblGrid>
                <a:gridCol w="3042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12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4419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zh-CN" altLang="en-US" sz="2800" b="1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</a:rPr>
                        <a:t>年        份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</a:rPr>
                        <a:t>GDP(</a:t>
                      </a:r>
                      <a:r>
                        <a:rPr lang="zh-CN" altLang="en-US" sz="2800" b="1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</a:rPr>
                        <a:t>亿元</a:t>
                      </a:r>
                      <a:r>
                        <a:rPr lang="en-US" altLang="zh-CN" sz="2800" b="1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</a:rPr>
                        <a:t>)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73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</a:rPr>
                        <a:t>1980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</a:rPr>
                        <a:t>4517.8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73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</a:rPr>
                        <a:t>1990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</a:rPr>
                        <a:t>18547.9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73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2001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95933</a:t>
                      </a:r>
                      <a:r>
                        <a:rPr lang="zh-CN" altLang="en-US" sz="2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（</a:t>
                      </a: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1</a:t>
                      </a:r>
                      <a:r>
                        <a:rPr lang="zh-CN" altLang="en-US" sz="2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万亿美元）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73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2014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636463(10</a:t>
                      </a:r>
                      <a:r>
                        <a:rPr lang="zh-CN" altLang="en-US" sz="2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万亿美元</a:t>
                      </a: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)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73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spcBef>
                          <a:spcPct val="20000"/>
                        </a:spcBef>
                        <a:buNone/>
                      </a:pPr>
                      <a:r>
                        <a:rPr lang="en-US" altLang="zh-CN" sz="2800" b="1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</a:rPr>
                        <a:t>2023</a:t>
                      </a:r>
                      <a:endParaRPr lang="zh-CN" altLang="en-US" sz="2800" b="1" dirty="0">
                        <a:solidFill>
                          <a:srgbClr val="FFFF00"/>
                        </a:solidFill>
                        <a:latin typeface="Times New Roman" panose="02020603050405020304" pitchFamily="18" charset="0"/>
                      </a:endParaRP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marL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zh-CN" altLang="en-US" sz="2800" b="1" i="0" u="none" kern="1200" baseline="0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12</a:t>
                      </a:r>
                      <a:r>
                        <a:rPr lang="en-US" altLang="zh-CN" sz="2800" b="1" i="0" u="none" kern="1200" baseline="0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60582</a:t>
                      </a:r>
                      <a:r>
                        <a:rPr lang="zh-CN" altLang="en-US" sz="2800" b="1" i="0" u="none" kern="1200" baseline="0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（</a:t>
                      </a:r>
                      <a:r>
                        <a:rPr lang="zh-CN" altLang="en-US" sz="2400" b="1" i="0" u="none" kern="1200" baseline="0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1</a:t>
                      </a:r>
                      <a:r>
                        <a:rPr lang="en-US" altLang="zh-CN" sz="2400" b="1" i="0" u="none" kern="1200" baseline="0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7.89</a:t>
                      </a:r>
                      <a:r>
                        <a:rPr lang="zh-CN" altLang="en-US" sz="2400" b="1" i="0" u="none" kern="1200" baseline="0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万亿</a:t>
                      </a:r>
                      <a:r>
                        <a:rPr lang="zh-CN" altLang="en-US" sz="2800" b="1" i="0" u="none" kern="1200" baseline="0" dirty="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+mn-cs"/>
                        </a:rPr>
                        <a:t>美元）</a:t>
                      </a:r>
                    </a:p>
                  </a:txBody>
                  <a:tcPr>
                    <a:lnL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bg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4301" name="文本框 2"/>
          <p:cNvSpPr txBox="1"/>
          <p:nvPr/>
        </p:nvSpPr>
        <p:spPr>
          <a:xfrm>
            <a:off x="683895" y="1661478"/>
            <a:ext cx="8310563" cy="52228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zh-CN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从</a:t>
            </a:r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万亿美元到</a:t>
            </a:r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10</a:t>
            </a: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万亿美元，中国用了</a:t>
            </a:r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14</a:t>
            </a:r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年，美国呢？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7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0" grpId="0" bldLvl="0" animBg="1"/>
      <p:bldP spid="27652" grpId="0" bldLvl="0" animBg="1"/>
      <p:bldP spid="27653" grpId="0" bldLvl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文本框 1"/>
          <p:cNvSpPr txBox="1"/>
          <p:nvPr/>
        </p:nvSpPr>
        <p:spPr>
          <a:xfrm>
            <a:off x="317500" y="367030"/>
            <a:ext cx="8468995" cy="550799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  </a:t>
            </a:r>
            <a:r>
              <a:rPr lang="en-US" altLang="zh-CN" sz="2800" b="1" dirty="0"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800" dirty="0">
                <a:latin typeface="Times New Roman" panose="02020603050405020304" pitchFamily="18" charset="0"/>
                <a:ea typeface="华文中宋" panose="02010600040101010101" pitchFamily="2" charset="-122"/>
              </a:rPr>
              <a:t>    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原因有两个：第一，成功加入</a:t>
            </a:r>
            <a:r>
              <a:rPr lang="en-US" altLang="zh-CN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WTO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，参与全球化，中国商品销往全世界，中国成为新兴经济体全球化最大的受益者；第二，</a:t>
            </a:r>
            <a:r>
              <a:rPr lang="en-US" altLang="zh-CN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9</a:t>
            </a:r>
            <a:r>
              <a:rPr lang="en-US" altLang="zh-CN" sz="3200" dirty="0">
                <a:latin typeface="Arial" panose="020B0604020202020204" pitchFamily="34" charset="0"/>
                <a:ea typeface="华文中宋" panose="02010600040101010101" pitchFamily="2" charset="-122"/>
              </a:rPr>
              <a:t>·</a:t>
            </a:r>
            <a:r>
              <a:rPr lang="en-US" altLang="zh-CN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11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之后，美国改变对华政策，重点打击国际恐怖主义，直到</a:t>
            </a:r>
            <a:r>
              <a:rPr lang="en-US" altLang="zh-CN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2012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年黄岩岛事件爆发前，中国周边海域风平浪静，迎来快速发展的十年。</a:t>
            </a:r>
          </a:p>
          <a:p>
            <a:r>
              <a:rPr lang="en-US" altLang="zh-CN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       </a:t>
            </a:r>
            <a:r>
              <a:rPr lang="en-US" altLang="zh-CN" sz="3200" dirty="0">
                <a:latin typeface="Arial" panose="020B0604020202020204" pitchFamily="34" charset="0"/>
                <a:ea typeface="华文中宋" panose="02010600040101010101" pitchFamily="2" charset="-122"/>
              </a:rPr>
              <a:t>“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一带一路</a:t>
            </a:r>
            <a:r>
              <a:rPr lang="en-US" altLang="zh-CN" sz="3200" dirty="0">
                <a:latin typeface="Arial" panose="020B0604020202020204" pitchFamily="34" charset="0"/>
                <a:ea typeface="华文中宋" panose="02010600040101010101" pitchFamily="2" charset="-122"/>
              </a:rPr>
              <a:t>”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倡议实施以来，迅速改变周边气氛。打通丝绸之路，建立</a:t>
            </a:r>
            <a:r>
              <a:rPr lang="en-US" altLang="zh-CN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400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亿美元的</a:t>
            </a:r>
            <a:r>
              <a:rPr lang="en-US" altLang="zh-CN" sz="3200" dirty="0">
                <a:latin typeface="Arial" panose="020B0604020202020204" pitchFamily="34" charset="0"/>
                <a:ea typeface="华文中宋" panose="02010600040101010101" pitchFamily="2" charset="-122"/>
              </a:rPr>
              <a:t>“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丝路基金</a:t>
            </a:r>
            <a:r>
              <a:rPr lang="en-US" altLang="zh-CN" sz="3200" dirty="0">
                <a:latin typeface="Arial" panose="020B0604020202020204" pitchFamily="34" charset="0"/>
                <a:ea typeface="华文中宋" panose="02010600040101010101" pitchFamily="2" charset="-122"/>
              </a:rPr>
              <a:t>”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，设立</a:t>
            </a:r>
            <a:r>
              <a:rPr lang="en-US" altLang="zh-CN" sz="3200" dirty="0">
                <a:latin typeface="Arial" panose="020B0604020202020204" pitchFamily="34" charset="0"/>
                <a:ea typeface="华文中宋" panose="02010600040101010101" pitchFamily="2" charset="-122"/>
              </a:rPr>
              <a:t>“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亚投行</a:t>
            </a:r>
            <a:r>
              <a:rPr lang="en-US" altLang="zh-CN" sz="3200" dirty="0">
                <a:latin typeface="Arial" panose="020B0604020202020204" pitchFamily="34" charset="0"/>
                <a:ea typeface="华文中宋" panose="02010600040101010101" pitchFamily="2" charset="-122"/>
              </a:rPr>
              <a:t>”</a:t>
            </a:r>
            <a:r>
              <a:rPr lang="zh-CN" altLang="en-US" sz="3200" dirty="0">
                <a:latin typeface="Times New Roman" panose="02020603050405020304" pitchFamily="18" charset="0"/>
                <a:ea typeface="华文中宋" panose="02010600040101010101" pitchFamily="2" charset="-122"/>
              </a:rPr>
              <a:t>，帮助周边国家发展基础设施，降低中国商品的物流成本，是双赢多赢之举。</a:t>
            </a:r>
          </a:p>
        </p:txBody>
      </p:sp>
    </p:spTree>
  </p:cSld>
  <p:clrMapOvr>
    <a:masterClrMapping/>
  </p:clrMapOvr>
  <p:transition spd="slow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392AE-EC1F-8B59-61BD-037CCB174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 Box 2">
            <a:extLst>
              <a:ext uri="{FF2B5EF4-FFF2-40B4-BE49-F238E27FC236}">
                <a16:creationId xmlns:a16="http://schemas.microsoft.com/office/drawing/2014/main" id="{FFA3964E-E03B-B0D9-5357-F2BD4802B086}"/>
              </a:ext>
            </a:extLst>
          </p:cNvPr>
          <p:cNvSpPr txBox="1"/>
          <p:nvPr/>
        </p:nvSpPr>
        <p:spPr>
          <a:xfrm>
            <a:off x="1422400" y="1258888"/>
            <a:ext cx="6783388" cy="5207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 b="1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1</a:t>
            </a:r>
            <a:r>
              <a:rPr lang="zh-CN" altLang="en-US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综合国力增强，为国家安全奠定了基础  </a:t>
            </a:r>
          </a:p>
        </p:txBody>
      </p:sp>
      <p:sp>
        <p:nvSpPr>
          <p:cNvPr id="56322" name="Text Box 3">
            <a:extLst>
              <a:ext uri="{FF2B5EF4-FFF2-40B4-BE49-F238E27FC236}">
                <a16:creationId xmlns:a16="http://schemas.microsoft.com/office/drawing/2014/main" id="{249C6D86-3B74-41D8-4F26-38478D82ADC5}"/>
              </a:ext>
            </a:extLst>
          </p:cNvPr>
          <p:cNvSpPr txBox="1"/>
          <p:nvPr/>
        </p:nvSpPr>
        <p:spPr>
          <a:xfrm>
            <a:off x="14288" y="1346200"/>
            <a:ext cx="615950" cy="4938713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  社会因素对我国安全的影响</a:t>
            </a:r>
          </a:p>
        </p:txBody>
      </p:sp>
      <p:sp>
        <p:nvSpPr>
          <p:cNvPr id="28676" name="Text Box 4">
            <a:extLst>
              <a:ext uri="{FF2B5EF4-FFF2-40B4-BE49-F238E27FC236}">
                <a16:creationId xmlns:a16="http://schemas.microsoft.com/office/drawing/2014/main" id="{9E0F5D0F-DAA7-F786-629C-A8F4BAC72BC1}"/>
              </a:ext>
            </a:extLst>
          </p:cNvPr>
          <p:cNvSpPr txBox="1"/>
          <p:nvPr/>
        </p:nvSpPr>
        <p:spPr>
          <a:xfrm>
            <a:off x="2114550" y="738188"/>
            <a:ext cx="2698750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（一）有利方面</a:t>
            </a:r>
          </a:p>
        </p:txBody>
      </p:sp>
      <p:sp>
        <p:nvSpPr>
          <p:cNvPr id="28678" name="Rectangle 30">
            <a:extLst>
              <a:ext uri="{FF2B5EF4-FFF2-40B4-BE49-F238E27FC236}">
                <a16:creationId xmlns:a16="http://schemas.microsoft.com/office/drawing/2014/main" id="{9233C331-869A-A43B-39DB-BF9B98BC65AD}"/>
              </a:ext>
            </a:extLst>
          </p:cNvPr>
          <p:cNvSpPr/>
          <p:nvPr/>
        </p:nvSpPr>
        <p:spPr>
          <a:xfrm>
            <a:off x="1422400" y="1792923"/>
            <a:ext cx="8783638" cy="156966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en-US" altLang="zh-CN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2023</a:t>
            </a:r>
            <a:r>
              <a:rPr lang="zh-CN" altLang="en-US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年中国</a:t>
            </a:r>
            <a:r>
              <a:rPr lang="en-US" altLang="zh-CN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GDP</a:t>
            </a:r>
            <a:r>
              <a:rPr lang="zh-CN" altLang="en-US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占世界</a:t>
            </a:r>
            <a:r>
              <a:rPr lang="en-US" altLang="zh-CN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18%</a:t>
            </a:r>
            <a:r>
              <a:rPr lang="zh-CN" altLang="en-US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endParaRPr lang="en-US" altLang="zh-CN" sz="3200" b="1" dirty="0">
              <a:solidFill>
                <a:srgbClr val="FFC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zh-CN" altLang="en-US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中国经济对世界贡献率达到</a:t>
            </a:r>
            <a:r>
              <a:rPr lang="en-US" altLang="zh-CN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30%</a:t>
            </a:r>
          </a:p>
          <a:p>
            <a:r>
              <a:rPr lang="zh-CN" altLang="en-US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lang="en-US" altLang="zh-CN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2009-2023</a:t>
            </a:r>
            <a:r>
              <a:rPr lang="zh-CN" altLang="en-US" sz="3200" b="1" dirty="0">
                <a:solidFill>
                  <a:srgbClr val="FFC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</a:p>
        </p:txBody>
      </p:sp>
      <p:sp>
        <p:nvSpPr>
          <p:cNvPr id="56326" name="Rectangle 10">
            <a:extLst>
              <a:ext uri="{FF2B5EF4-FFF2-40B4-BE49-F238E27FC236}">
                <a16:creationId xmlns:a16="http://schemas.microsoft.com/office/drawing/2014/main" id="{96AA5CFE-A4A7-C74B-8D2B-4F8C87F8A021}"/>
              </a:ext>
            </a:extLst>
          </p:cNvPr>
          <p:cNvSpPr/>
          <p:nvPr/>
        </p:nvSpPr>
        <p:spPr>
          <a:xfrm>
            <a:off x="573088" y="3581400"/>
            <a:ext cx="8512175" cy="2122488"/>
          </a:xfrm>
          <a:prstGeom prst="rect">
            <a:avLst/>
          </a:prstGeom>
          <a:noFill/>
          <a:ln w="9525">
            <a:noFill/>
          </a:ln>
          <a:effectLst>
            <a:prstShdw prst="shdw13" dist="53882" dir="13499999">
              <a:schemeClr val="bg2">
                <a:alpha val="50000"/>
              </a:schemeClr>
            </a:prstShdw>
          </a:effectLst>
        </p:spPr>
        <p:txBody>
          <a:bodyPr anchor="ctr" anchorCtr="0">
            <a:spAutoFit/>
          </a:bodyPr>
          <a:lstStyle/>
          <a:p>
            <a:pPr indent="304800" eaLnBrk="0" hangingPunct="0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“等中国真的强大起来，等世界需要中国远远高于中国需要这个世界的时候，所有的问题都会迎刃而解。”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(2014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年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月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日田地于中国新闻网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)</a:t>
            </a:r>
            <a:endParaRPr lang="en-US" altLang="zh-CN" sz="3200" dirty="0">
              <a:solidFill>
                <a:schemeClr val="bg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925545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8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8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4" grpId="0" bldLvl="0" animBg="1"/>
      <p:bldP spid="28676" grpId="0" bldLvl="0" animBg="1"/>
      <p:bldP spid="2867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840E3-C272-E228-89CA-28BFC5203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标题 1">
            <a:extLst>
              <a:ext uri="{FF2B5EF4-FFF2-40B4-BE49-F238E27FC236}">
                <a16:creationId xmlns:a16="http://schemas.microsoft.com/office/drawing/2014/main" id="{FC24BD73-BC70-7A5A-C0E3-1880AC1F0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endParaRPr lang="zh-CN" altLang="en-US" dirty="0"/>
          </a:p>
        </p:txBody>
      </p:sp>
      <p:sp>
        <p:nvSpPr>
          <p:cNvPr id="99331" name="内容占位符 2">
            <a:extLst>
              <a:ext uri="{FF2B5EF4-FFF2-40B4-BE49-F238E27FC236}">
                <a16:creationId xmlns:a16="http://schemas.microsoft.com/office/drawing/2014/main" id="{812DECD8-28DB-A8B2-2B21-01E65972C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wrap="square" lIns="91440" tIns="45720" rIns="91440" bIns="45720" anchor="t" anchorCtr="0"/>
          <a:lstStyle/>
          <a:p>
            <a:endParaRPr lang="zh-CN" altLang="en-US" dirty="0"/>
          </a:p>
        </p:txBody>
      </p:sp>
      <p:pic>
        <p:nvPicPr>
          <p:cNvPr id="99332" name="Picture 2">
            <a:extLst>
              <a:ext uri="{FF2B5EF4-FFF2-40B4-BE49-F238E27FC236}">
                <a16:creationId xmlns:a16="http://schemas.microsoft.com/office/drawing/2014/main" id="{2F489C88-B1CA-2DF8-A2E7-B8E0D1460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143750"/>
          </a:xfrm>
          <a:prstGeom prst="rect">
            <a:avLst/>
          </a:prstGeom>
          <a:noFill/>
          <a:ln w="9525">
            <a:noFill/>
          </a:ln>
          <a:effectLst>
            <a:prstShdw prst="shdw13" dist="53882" dir="13499999">
              <a:schemeClr val="bg2">
                <a:alpha val="50000"/>
              </a:schemeClr>
            </a:prstShdw>
          </a:effectLst>
        </p:spPr>
      </p:pic>
      <p:sp>
        <p:nvSpPr>
          <p:cNvPr id="99333" name="TextBox 4">
            <a:extLst>
              <a:ext uri="{FF2B5EF4-FFF2-40B4-BE49-F238E27FC236}">
                <a16:creationId xmlns:a16="http://schemas.microsoft.com/office/drawing/2014/main" id="{7D6C84C6-2034-B10C-8DB3-9DEEA0BD45A1}"/>
              </a:ext>
            </a:extLst>
          </p:cNvPr>
          <p:cNvSpPr txBox="1"/>
          <p:nvPr/>
        </p:nvSpPr>
        <p:spPr>
          <a:xfrm>
            <a:off x="4827588" y="609600"/>
            <a:ext cx="3630612" cy="40005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</a:rPr>
              <a:t>麦肯锡全球研究院 </a:t>
            </a:r>
            <a:r>
              <a:rPr lang="en-US" altLang="zh-CN" b="1" dirty="0">
                <a:latin typeface="Arial" panose="020B0604020202020204" pitchFamily="34" charset="0"/>
                <a:ea typeface="宋体" panose="02010600030101010101" pitchFamily="2" charset="-122"/>
              </a:rPr>
              <a:t>2021-02-21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1582450"/>
      </p:ext>
    </p:extLst>
  </p:cSld>
  <p:clrMapOvr>
    <a:masterClrMapping/>
  </p:clrMapOvr>
  <p:transition spd="slow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内容占位符 2"/>
          <p:cNvSpPr>
            <a:spLocks noGrp="1"/>
          </p:cNvSpPr>
          <p:nvPr>
            <p:ph idx="1"/>
          </p:nvPr>
        </p:nvSpPr>
        <p:spPr/>
        <p:txBody>
          <a:bodyPr vert="horz" wrap="square" lIns="91440" tIns="45720" rIns="91440" bIns="45720" anchor="t" anchorCtr="0"/>
          <a:lstStyle/>
          <a:p>
            <a:endParaRPr lang="zh-CN" altLang="en-US" dirty="0"/>
          </a:p>
        </p:txBody>
      </p:sp>
      <p:pic>
        <p:nvPicPr>
          <p:cNvPr id="58371" name="Picture 2" descr="C:\Users\dh\Pictures\0f85ea49f91da74d70dfbc0d47d2123a_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6350"/>
            <a:ext cx="9334500" cy="5524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372" name="矩形 6"/>
          <p:cNvSpPr/>
          <p:nvPr/>
        </p:nvSpPr>
        <p:spPr>
          <a:xfrm>
            <a:off x="142875" y="142875"/>
            <a:ext cx="8786813" cy="206121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sz="2800" b="1" dirty="0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</a:t>
            </a:r>
            <a:r>
              <a:rPr lang="zh-CN" altLang="en-US" sz="3200" b="1" dirty="0">
                <a:solidFill>
                  <a:srgbClr val="FF0066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lang="zh-CN" altLang="en-US" sz="3200" b="1" dirty="0">
                <a:solidFill>
                  <a:srgbClr val="FFFF00"/>
                </a:solidFill>
                <a:highlight>
                  <a:srgbClr val="FF00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司马迁在</a:t>
            </a:r>
            <a:r>
              <a:rPr lang="en-US" altLang="zh-CN" sz="3200" b="1" dirty="0">
                <a:solidFill>
                  <a:srgbClr val="FFFF00"/>
                </a:solidFill>
                <a:highlight>
                  <a:srgbClr val="FF00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《</a:t>
            </a:r>
            <a:r>
              <a:rPr lang="zh-CN" altLang="en-US" sz="3200" b="1" dirty="0">
                <a:solidFill>
                  <a:srgbClr val="FFFF00"/>
                </a:solidFill>
                <a:highlight>
                  <a:srgbClr val="FF00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史记</a:t>
            </a:r>
            <a:r>
              <a:rPr lang="en-US" altLang="zh-CN" sz="3200" b="1" dirty="0">
                <a:solidFill>
                  <a:srgbClr val="FFFF00"/>
                </a:solidFill>
                <a:highlight>
                  <a:srgbClr val="FF00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·</a:t>
            </a:r>
            <a:r>
              <a:rPr lang="zh-CN" altLang="en-US" sz="3200" b="1" dirty="0">
                <a:solidFill>
                  <a:srgbClr val="FFFF00"/>
                </a:solidFill>
                <a:highlight>
                  <a:srgbClr val="FF00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六国年表序</a:t>
            </a:r>
            <a:r>
              <a:rPr lang="en-US" altLang="zh-CN" sz="3200" b="1" dirty="0">
                <a:solidFill>
                  <a:srgbClr val="FFFF00"/>
                </a:solidFill>
                <a:highlight>
                  <a:srgbClr val="FF00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》</a:t>
            </a:r>
            <a:r>
              <a:rPr lang="zh-CN" altLang="en-US" sz="3200" b="1" dirty="0">
                <a:solidFill>
                  <a:srgbClr val="FFFF00"/>
                </a:solidFill>
                <a:highlight>
                  <a:srgbClr val="FF0000"/>
                </a:highlight>
                <a:latin typeface="Arial" panose="020B0604020202020204" pitchFamily="34" charset="0"/>
                <a:ea typeface="宋体" panose="02010600030101010101" pitchFamily="2" charset="-122"/>
              </a:rPr>
              <a:t>中曾言：“东方，物所始生，西方，物之成孰，夫作事者必于东南，收功实者常于西北。”中华民族复兴将收功于西北。 </a:t>
            </a:r>
          </a:p>
        </p:txBody>
      </p:sp>
      <p:sp>
        <p:nvSpPr>
          <p:cNvPr id="58374" name="文本框 1"/>
          <p:cNvSpPr txBox="1"/>
          <p:nvPr/>
        </p:nvSpPr>
        <p:spPr>
          <a:xfrm>
            <a:off x="251460" y="6091555"/>
            <a:ext cx="8051800" cy="517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noAutofit/>
          </a:bodyPr>
          <a:lstStyle/>
          <a:p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视频</a:t>
            </a:r>
            <a:r>
              <a:rPr lang="en-US" altLang="zh-CN" sz="2800" b="1" dirty="0">
                <a:latin typeface="Arial" panose="020B0604020202020204" pitchFamily="34" charset="0"/>
                <a:ea typeface="宋体" panose="02010600030101010101" pitchFamily="2" charset="-122"/>
              </a:rPr>
              <a:t>5</a:t>
            </a:r>
            <a:r>
              <a:rPr lang="zh-CN" altLang="en-US" sz="2800" b="1" dirty="0">
                <a:latin typeface="Arial" panose="020B0604020202020204" pitchFamily="34" charset="0"/>
                <a:ea typeface="宋体" panose="02010600030101010101" pitchFamily="2" charset="-122"/>
              </a:rPr>
              <a:t>：《新闻联播》20220907</a:t>
            </a:r>
            <a:endParaRPr lang="en-US" altLang="zh-CN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en-US" altLang="zh-CN" sz="28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endParaRPr lang="zh-CN" altLang="en-US" dirty="0"/>
          </a:p>
        </p:txBody>
      </p:sp>
      <p:pic>
        <p:nvPicPr>
          <p:cNvPr id="60419" name="图片 5" descr="1sjm1j0qbu[1]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" y="184150"/>
            <a:ext cx="5713413" cy="3752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0420" name="内容占位符 6" descr="QQ截图2015112711222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76600" y="2925763"/>
            <a:ext cx="5705475" cy="3829050"/>
          </a:xfrm>
        </p:spPr>
      </p:pic>
      <p:sp>
        <p:nvSpPr>
          <p:cNvPr id="60421" name="文本框 7"/>
          <p:cNvSpPr txBox="1"/>
          <p:nvPr/>
        </p:nvSpPr>
        <p:spPr>
          <a:xfrm>
            <a:off x="6037263" y="104775"/>
            <a:ext cx="2944812" cy="25304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华文中宋" panose="02010600040101010101" pitchFamily="2" charset="-122"/>
              </a:rPr>
              <a:t>2015</a:t>
            </a:r>
            <a:r>
              <a:rPr lang="zh-CN" altLang="zh-CN" dirty="0">
                <a:latin typeface="Times New Roman" panose="02020603050405020304" pitchFamily="18" charset="0"/>
                <a:ea typeface="华文中宋" panose="02010600040101010101" pitchFamily="2" charset="-122"/>
              </a:rPr>
              <a:t>年</a:t>
            </a:r>
            <a:r>
              <a:rPr lang="en-US" altLang="zh-CN" dirty="0">
                <a:latin typeface="Times New Roman" panose="02020603050405020304" pitchFamily="18" charset="0"/>
                <a:ea typeface="华文中宋" panose="02010600040101010101" pitchFamily="2" charset="-122"/>
              </a:rPr>
              <a:t>11</a:t>
            </a:r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rPr>
              <a:t>月</a:t>
            </a:r>
            <a:r>
              <a:rPr lang="en-US" altLang="zh-CN" dirty="0">
                <a:latin typeface="Times New Roman" panose="02020603050405020304" pitchFamily="18" charset="0"/>
                <a:ea typeface="华文中宋" panose="02010600040101010101" pitchFamily="2" charset="-122"/>
              </a:rPr>
              <a:t>21</a:t>
            </a:r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rPr>
              <a:t>日，武汉大学第十一届珞珈金秋国际文化节开幕，来自</a:t>
            </a:r>
            <a:r>
              <a:rPr lang="en-US" altLang="zh-CN" dirty="0">
                <a:latin typeface="Times New Roman" panose="02020603050405020304" pitchFamily="18" charset="0"/>
                <a:ea typeface="华文中宋" panose="02010600040101010101" pitchFamily="2" charset="-122"/>
              </a:rPr>
              <a:t>100</a:t>
            </a:r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rPr>
              <a:t>多个国家和地区的留学生参与，为期两天，主题为</a:t>
            </a:r>
            <a:r>
              <a:rPr lang="en-US" altLang="zh-CN" dirty="0">
                <a:latin typeface="Arial" panose="020B0604020202020204" pitchFamily="34" charset="0"/>
                <a:ea typeface="华文中宋" panose="02010600040101010101" pitchFamily="2" charset="-122"/>
              </a:rPr>
              <a:t>“</a:t>
            </a:r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rPr>
              <a:t>一带一路一家人</a:t>
            </a:r>
            <a:r>
              <a:rPr lang="en-US" altLang="zh-CN" dirty="0">
                <a:latin typeface="Arial" panose="020B0604020202020204" pitchFamily="34" charset="0"/>
                <a:ea typeface="华文中宋" panose="02010600040101010101" pitchFamily="2" charset="-122"/>
              </a:rPr>
              <a:t>”</a:t>
            </a:r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rPr>
              <a:t>，包括国际文化展和国际学生文艺汇演。</a:t>
            </a:r>
          </a:p>
        </p:txBody>
      </p:sp>
      <p:sp>
        <p:nvSpPr>
          <p:cNvPr id="60422" name="文本框 8"/>
          <p:cNvSpPr txBox="1"/>
          <p:nvPr/>
        </p:nvSpPr>
        <p:spPr>
          <a:xfrm>
            <a:off x="107950" y="3857625"/>
            <a:ext cx="3168650" cy="10160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rPr>
              <a:t>不少家长带着孩子来领略异国文化。孩子们最感兴趣的是拿着</a:t>
            </a:r>
            <a:r>
              <a:rPr lang="en-US" altLang="zh-CN" dirty="0">
                <a:latin typeface="Arial" panose="020B0604020202020204" pitchFamily="34" charset="0"/>
                <a:ea typeface="华文中宋" panose="02010600040101010101" pitchFamily="2" charset="-122"/>
              </a:rPr>
              <a:t>“</a:t>
            </a:r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rPr>
              <a:t>护照</a:t>
            </a:r>
            <a:r>
              <a:rPr lang="en-US" altLang="zh-CN" dirty="0">
                <a:latin typeface="Arial" panose="020B0604020202020204" pitchFamily="34" charset="0"/>
                <a:ea typeface="华文中宋" panose="02010600040101010101" pitchFamily="2" charset="-122"/>
              </a:rPr>
              <a:t>”</a:t>
            </a:r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rPr>
              <a:t>挨个盖章。</a:t>
            </a:r>
          </a:p>
        </p:txBody>
      </p:sp>
    </p:spTree>
  </p:cSld>
  <p:clrMapOvr>
    <a:masterClrMapping/>
  </p:clrMapOvr>
  <p:transition spd="slow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 Box 4"/>
          <p:cNvSpPr txBox="1"/>
          <p:nvPr/>
        </p:nvSpPr>
        <p:spPr>
          <a:xfrm>
            <a:off x="1374775" y="2249488"/>
            <a:ext cx="6470650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 </a:t>
            </a:r>
            <a:r>
              <a:rPr lang="en-US" altLang="zh-CN" sz="2800" b="1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2</a:t>
            </a:r>
            <a:r>
              <a:rPr lang="zh-CN" altLang="en-US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注重睦邻关系，改善我国战略环境   </a:t>
            </a:r>
          </a:p>
        </p:txBody>
      </p:sp>
      <p:grpSp>
        <p:nvGrpSpPr>
          <p:cNvPr id="2" name="Group 9"/>
          <p:cNvGrpSpPr/>
          <p:nvPr/>
        </p:nvGrpSpPr>
        <p:grpSpPr>
          <a:xfrm>
            <a:off x="1495425" y="3157220"/>
            <a:ext cx="5848350" cy="579438"/>
            <a:chOff x="0" y="0"/>
            <a:chExt cx="3684" cy="365"/>
          </a:xfrm>
        </p:grpSpPr>
        <p:sp>
          <p:nvSpPr>
            <p:cNvPr id="61443" name="Text Box 10"/>
            <p:cNvSpPr txBox="1"/>
            <p:nvPr/>
          </p:nvSpPr>
          <p:spPr>
            <a:xfrm>
              <a:off x="240" y="0"/>
              <a:ext cx="3444" cy="365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>
                <a:buSzTx/>
              </a:pPr>
              <a:r>
                <a:rPr lang="zh-CN" altLang="en-US" sz="3200">
                  <a:solidFill>
                    <a:schemeClr val="bg1"/>
                  </a:solidFill>
                  <a:latin typeface="华文中宋" panose="02010600040101010101" pitchFamily="2" charset="-122"/>
                  <a:ea typeface="方正大黑简体" panose="02000000000000000000" pitchFamily="2" charset="-122"/>
                </a:rPr>
                <a:t>建立合作组织，增进友好往来</a:t>
              </a:r>
            </a:p>
          </p:txBody>
        </p:sp>
        <p:pic>
          <p:nvPicPr>
            <p:cNvPr id="61444" name="Picture 11" descr="BD14868_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0" y="98"/>
              <a:ext cx="192" cy="192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61445" name="Text Box 12"/>
          <p:cNvSpPr txBox="1"/>
          <p:nvPr/>
        </p:nvSpPr>
        <p:spPr>
          <a:xfrm>
            <a:off x="98425" y="1943100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1446" name="Text Box 13"/>
          <p:cNvSpPr txBox="1"/>
          <p:nvPr/>
        </p:nvSpPr>
        <p:spPr>
          <a:xfrm>
            <a:off x="0" y="1341438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  社会因素对我国安全的影响</a:t>
            </a:r>
          </a:p>
        </p:txBody>
      </p:sp>
      <p:sp>
        <p:nvSpPr>
          <p:cNvPr id="61447" name="Text Box 14"/>
          <p:cNvSpPr txBox="1"/>
          <p:nvPr/>
        </p:nvSpPr>
        <p:spPr>
          <a:xfrm>
            <a:off x="3351213" y="1341438"/>
            <a:ext cx="2519362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（一</a:t>
            </a:r>
            <a:r>
              <a:rPr lang="en-US" altLang="zh-CN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)</a:t>
            </a: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有利方面</a:t>
            </a:r>
          </a:p>
        </p:txBody>
      </p:sp>
      <p:sp>
        <p:nvSpPr>
          <p:cNvPr id="61448" name="文本框 2"/>
          <p:cNvSpPr txBox="1"/>
          <p:nvPr/>
        </p:nvSpPr>
        <p:spPr>
          <a:xfrm>
            <a:off x="909638" y="2035175"/>
            <a:ext cx="7737475" cy="9525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37005" y="3789045"/>
            <a:ext cx="72104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中国外交三邻政策</a:t>
            </a:r>
            <a:endParaRPr lang="en-US" altLang="zh-CN" sz="400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4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中国外交理念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 Box 4"/>
          <p:cNvSpPr txBox="1"/>
          <p:nvPr/>
        </p:nvSpPr>
        <p:spPr>
          <a:xfrm>
            <a:off x="990600" y="1716088"/>
            <a:ext cx="347663" cy="70802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 </a:t>
            </a:r>
            <a:endParaRPr lang="zh-CN" altLang="en-US" sz="4000">
              <a:solidFill>
                <a:schemeClr val="bg1"/>
              </a:solidFill>
              <a:latin typeface="华文中宋" panose="02010600040101010101" pitchFamily="2" charset="-122"/>
              <a:ea typeface="方正大黑简体" panose="02000000000000000000" pitchFamily="2" charset="-122"/>
            </a:endParaRPr>
          </a:p>
        </p:txBody>
      </p:sp>
      <p:sp>
        <p:nvSpPr>
          <p:cNvPr id="6147" name="Text Box 5"/>
          <p:cNvSpPr txBox="1"/>
          <p:nvPr/>
        </p:nvSpPr>
        <p:spPr>
          <a:xfrm>
            <a:off x="827088" y="3154363"/>
            <a:ext cx="8316912" cy="70802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anchor="t" anchorCtr="0">
            <a:spAutoFit/>
          </a:bodyPr>
          <a:lstStyle/>
          <a:p>
            <a:pPr>
              <a:buSzTx/>
            </a:pPr>
            <a:r>
              <a:rPr lang="zh-CN" altLang="en-US" sz="3600">
                <a:solidFill>
                  <a:srgbClr val="FFFF00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    </a:t>
            </a:r>
            <a:r>
              <a:rPr lang="zh-CN" altLang="en-US" sz="40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二、地理因素对我国安全的影响</a:t>
            </a:r>
          </a:p>
        </p:txBody>
      </p:sp>
      <p:sp>
        <p:nvSpPr>
          <p:cNvPr id="6148" name="Text Box 6"/>
          <p:cNvSpPr txBox="1"/>
          <p:nvPr/>
        </p:nvSpPr>
        <p:spPr>
          <a:xfrm>
            <a:off x="827088" y="4286250"/>
            <a:ext cx="8316912" cy="70802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anchor="t" anchorCtr="0">
            <a:spAutoFit/>
          </a:bodyPr>
          <a:lstStyle/>
          <a:p>
            <a:pPr>
              <a:buSzTx/>
            </a:pPr>
            <a:r>
              <a:rPr lang="zh-CN" altLang="en-US" sz="3600">
                <a:solidFill>
                  <a:srgbClr val="FFFF00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    </a:t>
            </a:r>
            <a:r>
              <a:rPr lang="zh-CN" altLang="en-US" sz="40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</a:t>
            </a:r>
            <a:r>
              <a:rPr lang="zh-CN" altLang="en-US" sz="4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en-US" sz="40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社会因素对我国安全的影响</a:t>
            </a:r>
          </a:p>
        </p:txBody>
      </p:sp>
      <p:sp>
        <p:nvSpPr>
          <p:cNvPr id="6149" name="Text Box 9"/>
          <p:cNvSpPr txBox="1"/>
          <p:nvPr/>
        </p:nvSpPr>
        <p:spPr>
          <a:xfrm>
            <a:off x="827088" y="2070100"/>
            <a:ext cx="7543800" cy="70802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anchor="t" anchorCtr="0">
            <a:spAutoFit/>
          </a:bodyPr>
          <a:lstStyle/>
          <a:p>
            <a:pPr>
              <a:buSzTx/>
            </a:pPr>
            <a:r>
              <a:rPr lang="zh-CN" altLang="en-US" sz="3600">
                <a:solidFill>
                  <a:srgbClr val="FFFF00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    </a:t>
            </a:r>
            <a:r>
              <a:rPr lang="zh-CN" altLang="en-US" sz="40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一</a:t>
            </a:r>
            <a:r>
              <a:rPr lang="zh-CN" altLang="en-US" sz="40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en-US" sz="40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基本概念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1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/>
      <p:bldP spid="6148" grpId="0"/>
      <p:bldP spid="614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yy"/>
          <p:cNvPicPr>
            <a:picLocks noChangeAspect="1"/>
          </p:cNvPicPr>
          <p:nvPr/>
        </p:nvPicPr>
        <p:blipFill>
          <a:blip r:embed="rId2"/>
          <a:srcRect r="11066"/>
          <a:stretch>
            <a:fillRect/>
          </a:stretch>
        </p:blipFill>
        <p:spPr>
          <a:xfrm>
            <a:off x="1328738" y="2417763"/>
            <a:ext cx="6251575" cy="42862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Group 3"/>
          <p:cNvGrpSpPr/>
          <p:nvPr/>
        </p:nvGrpSpPr>
        <p:grpSpPr>
          <a:xfrm>
            <a:off x="2643188" y="2417763"/>
            <a:ext cx="3937000" cy="1163637"/>
            <a:chOff x="0" y="0"/>
            <a:chExt cx="2480" cy="733"/>
          </a:xfrm>
        </p:grpSpPr>
        <p:sp>
          <p:nvSpPr>
            <p:cNvPr id="62467" name="Text Box 4"/>
            <p:cNvSpPr txBox="1"/>
            <p:nvPr/>
          </p:nvSpPr>
          <p:spPr>
            <a:xfrm>
              <a:off x="786" y="0"/>
              <a:ext cx="818" cy="288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t" anchorCtr="0">
              <a:spAutoFit/>
            </a:bodyPr>
            <a:lstStyle/>
            <a:p>
              <a:r>
                <a:rPr lang="zh-CN" altLang="en-US" sz="2400" b="1" dirty="0">
                  <a:latin typeface="Times New Roman" panose="02020603050405020304" pitchFamily="18" charset="0"/>
                  <a:ea typeface="宋体" panose="02010600030101010101" pitchFamily="2" charset="-122"/>
                </a:rPr>
                <a:t>俄罗斯</a:t>
              </a:r>
            </a:p>
          </p:txBody>
        </p:sp>
        <p:sp>
          <p:nvSpPr>
            <p:cNvPr id="62468" name="Text Box 5"/>
            <p:cNvSpPr txBox="1"/>
            <p:nvPr/>
          </p:nvSpPr>
          <p:spPr>
            <a:xfrm>
              <a:off x="0" y="445"/>
              <a:ext cx="2480" cy="288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  <a:effectLst>
              <a:outerShdw dist="1796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>
                <a:buSzTx/>
              </a:pPr>
              <a:r>
                <a:rPr lang="en-US" altLang="zh-CN" sz="2400" b="1">
                  <a:solidFill>
                    <a:schemeClr val="accent2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《</a:t>
              </a:r>
              <a:r>
                <a:rPr lang="zh-CN" altLang="en-US" sz="2400" b="1">
                  <a:solidFill>
                    <a:schemeClr val="accent2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中俄睦邻友好合作条约</a:t>
              </a:r>
              <a:r>
                <a:rPr lang="en-US" altLang="zh-CN" sz="2400" b="1">
                  <a:solidFill>
                    <a:schemeClr val="accent2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》 </a:t>
              </a:r>
            </a:p>
          </p:txBody>
        </p:sp>
      </p:grpSp>
      <p:grpSp>
        <p:nvGrpSpPr>
          <p:cNvPr id="3" name="Group 6"/>
          <p:cNvGrpSpPr/>
          <p:nvPr/>
        </p:nvGrpSpPr>
        <p:grpSpPr>
          <a:xfrm>
            <a:off x="3714750" y="5668963"/>
            <a:ext cx="3232150" cy="1087437"/>
            <a:chOff x="0" y="0"/>
            <a:chExt cx="2036" cy="685"/>
          </a:xfrm>
        </p:grpSpPr>
        <p:sp>
          <p:nvSpPr>
            <p:cNvPr id="62470" name="Text Box 7"/>
            <p:cNvSpPr txBox="1"/>
            <p:nvPr/>
          </p:nvSpPr>
          <p:spPr>
            <a:xfrm>
              <a:off x="754" y="0"/>
              <a:ext cx="673" cy="288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t" anchorCtr="0">
              <a:spAutoFit/>
            </a:bodyPr>
            <a:lstStyle/>
            <a:p>
              <a:r>
                <a:rPr lang="zh-CN" altLang="en-US" sz="2400" b="1" dirty="0">
                  <a:latin typeface="Times New Roman" panose="02020603050405020304" pitchFamily="18" charset="0"/>
                  <a:ea typeface="黑体" panose="02010609060101010101" pitchFamily="49" charset="-122"/>
                </a:rPr>
                <a:t>东盟</a:t>
              </a:r>
            </a:p>
          </p:txBody>
        </p:sp>
        <p:sp>
          <p:nvSpPr>
            <p:cNvPr id="62471" name="Text Box 8"/>
            <p:cNvSpPr txBox="1"/>
            <p:nvPr/>
          </p:nvSpPr>
          <p:spPr>
            <a:xfrm>
              <a:off x="0" y="397"/>
              <a:ext cx="2036" cy="288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en-US" altLang="zh-CN" sz="2400" b="1" dirty="0">
                  <a:solidFill>
                    <a:schemeClr val="accent2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《</a:t>
              </a:r>
              <a:r>
                <a:rPr lang="zh-CN" altLang="en-US" sz="2400" b="1" dirty="0">
                  <a:solidFill>
                    <a:schemeClr val="accent2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睦邻互信伙伴关系</a:t>
              </a:r>
              <a:r>
                <a:rPr lang="en-US" altLang="zh-CN" sz="2400" b="1" dirty="0">
                  <a:solidFill>
                    <a:schemeClr val="accent2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》</a:t>
              </a:r>
            </a:p>
          </p:txBody>
        </p:sp>
      </p:grpSp>
      <p:grpSp>
        <p:nvGrpSpPr>
          <p:cNvPr id="4" name="Group 9"/>
          <p:cNvGrpSpPr/>
          <p:nvPr/>
        </p:nvGrpSpPr>
        <p:grpSpPr>
          <a:xfrm>
            <a:off x="735013" y="3221038"/>
            <a:ext cx="2336800" cy="1884362"/>
            <a:chOff x="0" y="0"/>
            <a:chExt cx="1472" cy="1187"/>
          </a:xfrm>
        </p:grpSpPr>
        <p:sp>
          <p:nvSpPr>
            <p:cNvPr id="62473" name="Text Box 10"/>
            <p:cNvSpPr txBox="1"/>
            <p:nvPr/>
          </p:nvSpPr>
          <p:spPr>
            <a:xfrm>
              <a:off x="374" y="0"/>
              <a:ext cx="310" cy="288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dirty="0">
                  <a:latin typeface="Times New Roman" panose="02020603050405020304" pitchFamily="18" charset="0"/>
                  <a:ea typeface="宋体" panose="02010600030101010101" pitchFamily="2" charset="-122"/>
                </a:rPr>
                <a:t>哈</a:t>
              </a:r>
            </a:p>
          </p:txBody>
        </p:sp>
        <p:sp>
          <p:nvSpPr>
            <p:cNvPr id="62474" name="Text Box 11"/>
            <p:cNvSpPr txBox="1"/>
            <p:nvPr/>
          </p:nvSpPr>
          <p:spPr>
            <a:xfrm>
              <a:off x="602" y="227"/>
              <a:ext cx="310" cy="288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dirty="0">
                  <a:latin typeface="Times New Roman" panose="02020603050405020304" pitchFamily="18" charset="0"/>
                  <a:ea typeface="宋体" panose="02010600030101010101" pitchFamily="2" charset="-122"/>
                </a:rPr>
                <a:t>吉</a:t>
              </a:r>
            </a:p>
          </p:txBody>
        </p:sp>
        <p:sp>
          <p:nvSpPr>
            <p:cNvPr id="62475" name="Text Box 12"/>
            <p:cNvSpPr txBox="1"/>
            <p:nvPr/>
          </p:nvSpPr>
          <p:spPr>
            <a:xfrm>
              <a:off x="554" y="515"/>
              <a:ext cx="310" cy="288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dirty="0">
                  <a:latin typeface="Times New Roman" panose="02020603050405020304" pitchFamily="18" charset="0"/>
                  <a:ea typeface="宋体" panose="02010600030101010101" pitchFamily="2" charset="-122"/>
                </a:rPr>
                <a:t>塔</a:t>
              </a:r>
            </a:p>
          </p:txBody>
        </p:sp>
        <p:sp>
          <p:nvSpPr>
            <p:cNvPr id="62476" name="Text Box 13"/>
            <p:cNvSpPr txBox="1"/>
            <p:nvPr/>
          </p:nvSpPr>
          <p:spPr>
            <a:xfrm>
              <a:off x="192" y="323"/>
              <a:ext cx="310" cy="288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dirty="0">
                  <a:latin typeface="Times New Roman" panose="02020603050405020304" pitchFamily="18" charset="0"/>
                  <a:ea typeface="宋体" panose="02010600030101010101" pitchFamily="2" charset="-122"/>
                </a:rPr>
                <a:t>乌</a:t>
              </a:r>
            </a:p>
          </p:txBody>
        </p:sp>
        <p:sp>
          <p:nvSpPr>
            <p:cNvPr id="62477" name="Rectangle 14"/>
            <p:cNvSpPr/>
            <p:nvPr/>
          </p:nvSpPr>
          <p:spPr>
            <a:xfrm>
              <a:off x="0" y="899"/>
              <a:ext cx="1472" cy="288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en-US" altLang="zh-CN" sz="2400" b="1" dirty="0">
                  <a:solidFill>
                    <a:schemeClr val="accent2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“</a:t>
              </a:r>
              <a:r>
                <a:rPr lang="zh-CN" altLang="en-US" sz="2400" b="1" dirty="0">
                  <a:solidFill>
                    <a:schemeClr val="accent2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上海合作组织”</a:t>
              </a:r>
            </a:p>
          </p:txBody>
        </p:sp>
      </p:grpSp>
      <p:sp>
        <p:nvSpPr>
          <p:cNvPr id="31759" name="Text Box 15"/>
          <p:cNvSpPr txBox="1"/>
          <p:nvPr/>
        </p:nvSpPr>
        <p:spPr>
          <a:xfrm>
            <a:off x="1295400" y="1631950"/>
            <a:ext cx="6296025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 b="1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2</a:t>
            </a:r>
            <a:r>
              <a:rPr lang="zh-CN" altLang="en-US" sz="2800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注重睦邻关系，改善我国战略环境</a:t>
            </a:r>
            <a:r>
              <a:rPr lang="zh-CN" altLang="en-US" sz="2800" b="1">
                <a:solidFill>
                  <a:srgbClr val="FFFF00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   </a:t>
            </a:r>
          </a:p>
        </p:txBody>
      </p:sp>
      <p:sp>
        <p:nvSpPr>
          <p:cNvPr id="62479" name="Text Box 16"/>
          <p:cNvSpPr txBox="1"/>
          <p:nvPr/>
        </p:nvSpPr>
        <p:spPr>
          <a:xfrm>
            <a:off x="98425" y="1943100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2480" name="Text Box 17"/>
          <p:cNvSpPr txBox="1"/>
          <p:nvPr/>
        </p:nvSpPr>
        <p:spPr>
          <a:xfrm>
            <a:off x="3071813" y="822325"/>
            <a:ext cx="2698750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（一）有利方面</a:t>
            </a:r>
          </a:p>
        </p:txBody>
      </p:sp>
      <p:sp>
        <p:nvSpPr>
          <p:cNvPr id="62481" name="Text Box 13"/>
          <p:cNvSpPr txBox="1"/>
          <p:nvPr/>
        </p:nvSpPr>
        <p:spPr>
          <a:xfrm>
            <a:off x="0" y="1341438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  社会因素对我国安全的影响</a:t>
            </a:r>
          </a:p>
        </p:txBody>
      </p:sp>
      <p:sp>
        <p:nvSpPr>
          <p:cNvPr id="62482" name="TextBox 18"/>
          <p:cNvSpPr txBox="1"/>
          <p:nvPr/>
        </p:nvSpPr>
        <p:spPr>
          <a:xfrm>
            <a:off x="9501188" y="1785938"/>
            <a:ext cx="184150" cy="40005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5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 Box 19">
            <a:extLst>
              <a:ext uri="{FF2B5EF4-FFF2-40B4-BE49-F238E27FC236}">
                <a16:creationId xmlns:a16="http://schemas.microsoft.com/office/drawing/2014/main" id="{8554C303-E4C3-6AFC-A542-4ED9BDBE92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425" y="1943100"/>
            <a:ext cx="488950" cy="9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/>
          <a:p>
            <a:endParaRPr lang="zh-CN" altLang="en-US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0963" name="Text Box 25">
            <a:extLst>
              <a:ext uri="{FF2B5EF4-FFF2-40B4-BE49-F238E27FC236}">
                <a16:creationId xmlns:a16="http://schemas.microsoft.com/office/drawing/2014/main" id="{211D7FB8-DDCC-9472-8CCC-D8F3A91649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86063" y="792163"/>
            <a:ext cx="2673350" cy="519112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方正大黑简体" panose="02010600030101010101" charset="-122"/>
                <a:ea typeface="方正大黑简体" panose="02010600030101010101" charset="-122"/>
              </a:rPr>
              <a:t>（一）有利方面</a:t>
            </a:r>
          </a:p>
        </p:txBody>
      </p:sp>
      <p:sp>
        <p:nvSpPr>
          <p:cNvPr id="40964" name="Text Box 26">
            <a:extLst>
              <a:ext uri="{FF2B5EF4-FFF2-40B4-BE49-F238E27FC236}">
                <a16:creationId xmlns:a16="http://schemas.microsoft.com/office/drawing/2014/main" id="{1A144A12-F482-AF91-A64D-34E4CD91F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5938" y="1277938"/>
            <a:ext cx="6235700" cy="5207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rgbClr val="FFFF00"/>
                </a:solidFill>
                <a:latin typeface="方正大黑简体" panose="02010600030101010101" charset="-122"/>
                <a:ea typeface="方正大黑简体" panose="02010600030101010101" charset="-122"/>
              </a:rPr>
              <a:t>2</a:t>
            </a:r>
            <a:r>
              <a:rPr lang="zh-CN" altLang="en-US" sz="2800">
                <a:solidFill>
                  <a:srgbClr val="FFFF00"/>
                </a:solidFill>
                <a:latin typeface="方正大黑简体" panose="02010600030101010101" charset="-122"/>
                <a:ea typeface="方正大黑简体" panose="02010600030101010101" charset="-122"/>
              </a:rPr>
              <a:t>注重睦邻关系，改善我国战略环境</a:t>
            </a:r>
            <a:r>
              <a:rPr lang="zh-CN" altLang="en-US" sz="2800" b="1">
                <a:solidFill>
                  <a:srgbClr val="FFFF00"/>
                </a:solidFill>
                <a:latin typeface="方正大黑简体" panose="02010600030101010101" charset="-122"/>
                <a:ea typeface="方正大黑简体" panose="02010600030101010101" charset="-122"/>
              </a:rPr>
              <a:t>   </a:t>
            </a:r>
          </a:p>
        </p:txBody>
      </p:sp>
      <p:grpSp>
        <p:nvGrpSpPr>
          <p:cNvPr id="2" name="Group 34">
            <a:extLst>
              <a:ext uri="{FF2B5EF4-FFF2-40B4-BE49-F238E27FC236}">
                <a16:creationId xmlns:a16="http://schemas.microsoft.com/office/drawing/2014/main" id="{D1658C63-D7A6-A8F8-CC62-EE81A8AB0EE0}"/>
              </a:ext>
            </a:extLst>
          </p:cNvPr>
          <p:cNvGrpSpPr>
            <a:grpSpLocks/>
          </p:cNvGrpSpPr>
          <p:nvPr/>
        </p:nvGrpSpPr>
        <p:grpSpPr bwMode="auto">
          <a:xfrm>
            <a:off x="5246688" y="2035175"/>
            <a:ext cx="3994150" cy="1173438"/>
            <a:chOff x="112" y="192"/>
            <a:chExt cx="3288" cy="703"/>
          </a:xfrm>
        </p:grpSpPr>
        <p:sp>
          <p:nvSpPr>
            <p:cNvPr id="40966" name="Text Box 35">
              <a:extLst>
                <a:ext uri="{FF2B5EF4-FFF2-40B4-BE49-F238E27FC236}">
                  <a16:creationId xmlns:a16="http://schemas.microsoft.com/office/drawing/2014/main" id="{6C2B2DE4-B9AA-DE97-8723-D419D91E7D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2" y="582"/>
              <a:ext cx="3288" cy="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endParaRPr lang="zh-CN" altLang="en-US" sz="2800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0967" name="Text Box 36">
              <a:extLst>
                <a:ext uri="{FF2B5EF4-FFF2-40B4-BE49-F238E27FC236}">
                  <a16:creationId xmlns:a16="http://schemas.microsoft.com/office/drawing/2014/main" id="{34FC52EE-9A8D-BA39-5330-977A564944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" y="192"/>
              <a:ext cx="2158" cy="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3200" b="1">
                  <a:solidFill>
                    <a:srgbClr val="FFFF00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中国－东盟</a:t>
              </a:r>
            </a:p>
          </p:txBody>
        </p:sp>
      </p:grpSp>
      <p:sp>
        <p:nvSpPr>
          <p:cNvPr id="40968" name="Text Box 18">
            <a:extLst>
              <a:ext uri="{FF2B5EF4-FFF2-40B4-BE49-F238E27FC236}">
                <a16:creationId xmlns:a16="http://schemas.microsoft.com/office/drawing/2014/main" id="{894F324A-AEDD-EB15-E756-A6AF63BF29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338" y="1143000"/>
            <a:ext cx="554037" cy="4664075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/>
          <a:p>
            <a:r>
              <a:rPr lang="zh-CN" altLang="en-US" sz="24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10600030101010101" charset="-122"/>
              </a:rPr>
              <a:t>（三）社会因素对我国安全的影响</a:t>
            </a:r>
          </a:p>
        </p:txBody>
      </p:sp>
      <p:pic>
        <p:nvPicPr>
          <p:cNvPr id="40969" name="图片 9" descr="外交部回应东盟声明：南海问题与东盟无关">
            <a:extLst>
              <a:ext uri="{FF2B5EF4-FFF2-40B4-BE49-F238E27FC236}">
                <a16:creationId xmlns:a16="http://schemas.microsoft.com/office/drawing/2014/main" id="{177196C3-AA60-30A5-93CE-DEE5C09BE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88" y="1871663"/>
            <a:ext cx="4762500" cy="30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70" name="TextBox 11">
            <a:extLst>
              <a:ext uri="{FF2B5EF4-FFF2-40B4-BE49-F238E27FC236}">
                <a16:creationId xmlns:a16="http://schemas.microsoft.com/office/drawing/2014/main" id="{6D4AEC73-C426-91DF-3A82-F271456233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188" y="4929188"/>
            <a:ext cx="8550275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资料图：</a:t>
            </a:r>
            <a:r>
              <a:rPr lang="en-US" altLang="zh-CN" sz="2800" b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2010</a:t>
            </a:r>
            <a:r>
              <a:rPr lang="zh-CN" altLang="en-US" sz="2800" b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年</a:t>
            </a:r>
            <a:r>
              <a:rPr lang="en-US" altLang="zh-CN" sz="2800" b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zh-CN" altLang="en-US" sz="2800" b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月</a:t>
            </a:r>
            <a:r>
              <a:rPr lang="en-US" altLang="zh-CN" sz="2800" b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7</a:t>
            </a:r>
            <a:r>
              <a:rPr lang="zh-CN" altLang="en-US" sz="2800" b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日，中国与东盟自由贸易区成立</a:t>
            </a:r>
            <a:r>
              <a:rPr lang="en-US" altLang="zh-CN" sz="2800" b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;</a:t>
            </a:r>
            <a:r>
              <a:rPr lang="zh-CN" altLang="en-US" sz="2800" b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同年，中国东盟货币互换协议签署，撬动美元在亚太地区的霸权根基。</a:t>
            </a:r>
          </a:p>
          <a:p>
            <a:endParaRPr lang="zh-CN" altLang="en-US" sz="2400" b="1">
              <a:solidFill>
                <a:schemeClr val="bg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40B6AA4-5DB1-52A8-9E2B-CBF186767604}"/>
              </a:ext>
            </a:extLst>
          </p:cNvPr>
          <p:cNvSpPr txBox="1"/>
          <p:nvPr/>
        </p:nvSpPr>
        <p:spPr>
          <a:xfrm>
            <a:off x="5289550" y="2711138"/>
            <a:ext cx="367475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2004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年贸易额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8763.8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亿元人民币；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2023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年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6.41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万亿人民币，年均增长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11%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。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4" descr="美俄"/>
          <p:cNvPicPr>
            <a:picLocks noChangeAspect="1"/>
          </p:cNvPicPr>
          <p:nvPr/>
        </p:nvPicPr>
        <p:blipFill>
          <a:blip r:embed="rId2">
            <a:lum bright="12000" contrast="17998"/>
          </a:blip>
          <a:srcRect b="3307"/>
          <a:stretch>
            <a:fillRect/>
          </a:stretch>
        </p:blipFill>
        <p:spPr>
          <a:xfrm>
            <a:off x="1295400" y="2317750"/>
            <a:ext cx="6705600" cy="43116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Group 5"/>
          <p:cNvGrpSpPr/>
          <p:nvPr/>
        </p:nvGrpSpPr>
        <p:grpSpPr>
          <a:xfrm>
            <a:off x="2819400" y="2546350"/>
            <a:ext cx="3810000" cy="1111250"/>
            <a:chOff x="0" y="0"/>
            <a:chExt cx="2400" cy="700"/>
          </a:xfrm>
        </p:grpSpPr>
        <p:sp>
          <p:nvSpPr>
            <p:cNvPr id="65539" name="AutoShape 6"/>
            <p:cNvSpPr/>
            <p:nvPr/>
          </p:nvSpPr>
          <p:spPr>
            <a:xfrm flipH="1">
              <a:off x="0" y="192"/>
              <a:ext cx="2400" cy="508"/>
            </a:xfrm>
            <a:prstGeom prst="curvedDownArrow">
              <a:avLst>
                <a:gd name="adj1" fmla="val 94488"/>
                <a:gd name="adj2" fmla="val 188976"/>
                <a:gd name="adj3" fmla="val 33250"/>
              </a:avLst>
            </a:prstGeom>
            <a:solidFill>
              <a:schemeClr val="accent2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pPr algn="ctr" eaLnBrk="0" hangingPunct="0"/>
              <a:endPara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65540" name="Text Box 7"/>
            <p:cNvSpPr txBox="1"/>
            <p:nvPr/>
          </p:nvSpPr>
          <p:spPr>
            <a:xfrm>
              <a:off x="384" y="288"/>
              <a:ext cx="384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经</a:t>
              </a:r>
            </a:p>
          </p:txBody>
        </p:sp>
        <p:sp>
          <p:nvSpPr>
            <p:cNvPr id="65541" name="Text Box 8"/>
            <p:cNvSpPr txBox="1"/>
            <p:nvPr/>
          </p:nvSpPr>
          <p:spPr>
            <a:xfrm>
              <a:off x="768" y="96"/>
              <a:ext cx="342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济</a:t>
              </a:r>
            </a:p>
          </p:txBody>
        </p:sp>
        <p:sp>
          <p:nvSpPr>
            <p:cNvPr id="65542" name="Text Box 9"/>
            <p:cNvSpPr txBox="1"/>
            <p:nvPr/>
          </p:nvSpPr>
          <p:spPr>
            <a:xfrm>
              <a:off x="1152" y="0"/>
              <a:ext cx="342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上</a:t>
              </a:r>
            </a:p>
          </p:txBody>
        </p:sp>
        <p:sp>
          <p:nvSpPr>
            <p:cNvPr id="65543" name="Text Box 10"/>
            <p:cNvSpPr txBox="1"/>
            <p:nvPr/>
          </p:nvSpPr>
          <p:spPr>
            <a:xfrm>
              <a:off x="1536" y="96"/>
              <a:ext cx="342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遏</a:t>
              </a:r>
            </a:p>
          </p:txBody>
        </p:sp>
        <p:sp>
          <p:nvSpPr>
            <p:cNvPr id="65544" name="Text Box 11"/>
            <p:cNvSpPr txBox="1"/>
            <p:nvPr/>
          </p:nvSpPr>
          <p:spPr>
            <a:xfrm>
              <a:off x="1848" y="288"/>
              <a:ext cx="342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制</a:t>
              </a:r>
            </a:p>
          </p:txBody>
        </p:sp>
      </p:grpSp>
      <p:grpSp>
        <p:nvGrpSpPr>
          <p:cNvPr id="3" name="Group 12"/>
          <p:cNvGrpSpPr/>
          <p:nvPr/>
        </p:nvGrpSpPr>
        <p:grpSpPr>
          <a:xfrm>
            <a:off x="2743200" y="4052888"/>
            <a:ext cx="3886200" cy="1052512"/>
            <a:chOff x="0" y="0"/>
            <a:chExt cx="2448" cy="663"/>
          </a:xfrm>
        </p:grpSpPr>
        <p:sp>
          <p:nvSpPr>
            <p:cNvPr id="65546" name="AutoShape 13"/>
            <p:cNvSpPr/>
            <p:nvPr/>
          </p:nvSpPr>
          <p:spPr>
            <a:xfrm rot="-12865" flipH="1">
              <a:off x="0" y="0"/>
              <a:ext cx="2448" cy="577"/>
            </a:xfrm>
            <a:prstGeom prst="curvedUpArrow">
              <a:avLst>
                <a:gd name="adj1" fmla="val 80457"/>
                <a:gd name="adj2" fmla="val 171003"/>
                <a:gd name="adj3" fmla="val 33250"/>
              </a:avLst>
            </a:prstGeom>
            <a:solidFill>
              <a:schemeClr val="accent2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pPr algn="ctr" eaLnBrk="0" hangingPunct="0"/>
              <a:endPara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65547" name="Text Box 14"/>
            <p:cNvSpPr txBox="1"/>
            <p:nvPr/>
          </p:nvSpPr>
          <p:spPr>
            <a:xfrm>
              <a:off x="432" y="96"/>
              <a:ext cx="342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军</a:t>
              </a:r>
            </a:p>
          </p:txBody>
        </p:sp>
        <p:sp>
          <p:nvSpPr>
            <p:cNvPr id="65548" name="Text Box 15"/>
            <p:cNvSpPr txBox="1"/>
            <p:nvPr/>
          </p:nvSpPr>
          <p:spPr>
            <a:xfrm>
              <a:off x="768" y="288"/>
              <a:ext cx="432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事</a:t>
              </a:r>
            </a:p>
          </p:txBody>
        </p:sp>
        <p:sp>
          <p:nvSpPr>
            <p:cNvPr id="65549" name="Text Box 16"/>
            <p:cNvSpPr txBox="1"/>
            <p:nvPr/>
          </p:nvSpPr>
          <p:spPr>
            <a:xfrm>
              <a:off x="1152" y="336"/>
              <a:ext cx="342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上</a:t>
              </a:r>
            </a:p>
          </p:txBody>
        </p:sp>
        <p:sp>
          <p:nvSpPr>
            <p:cNvPr id="65550" name="Text Box 17"/>
            <p:cNvSpPr txBox="1"/>
            <p:nvPr/>
          </p:nvSpPr>
          <p:spPr>
            <a:xfrm>
              <a:off x="1584" y="288"/>
              <a:ext cx="342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包</a:t>
              </a:r>
            </a:p>
          </p:txBody>
        </p:sp>
        <p:sp>
          <p:nvSpPr>
            <p:cNvPr id="65551" name="Text Box 18"/>
            <p:cNvSpPr txBox="1"/>
            <p:nvPr/>
          </p:nvSpPr>
          <p:spPr>
            <a:xfrm>
              <a:off x="1920" y="96"/>
              <a:ext cx="342" cy="327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wrap="none" anchor="t" anchorCtr="0">
              <a:spAutoFit/>
            </a:bodyPr>
            <a:lstStyle/>
            <a:p>
              <a:pPr eaLnBrk="0" hangingPunct="0">
                <a:buSzTx/>
              </a:pPr>
              <a:r>
                <a:rPr lang="zh-CN" altLang="en-US" sz="2800" b="1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围</a:t>
              </a:r>
            </a:p>
          </p:txBody>
        </p:sp>
      </p:grpSp>
      <p:grpSp>
        <p:nvGrpSpPr>
          <p:cNvPr id="4" name="Group 19"/>
          <p:cNvGrpSpPr/>
          <p:nvPr/>
        </p:nvGrpSpPr>
        <p:grpSpPr>
          <a:xfrm>
            <a:off x="3810000" y="3352800"/>
            <a:ext cx="3200400" cy="990600"/>
            <a:chOff x="0" y="0"/>
            <a:chExt cx="2016" cy="624"/>
          </a:xfrm>
        </p:grpSpPr>
        <p:sp>
          <p:nvSpPr>
            <p:cNvPr id="65553" name="AutoShape 20"/>
            <p:cNvSpPr/>
            <p:nvPr/>
          </p:nvSpPr>
          <p:spPr>
            <a:xfrm>
              <a:off x="0" y="0"/>
              <a:ext cx="1776" cy="624"/>
            </a:xfrm>
            <a:prstGeom prst="leftArrow">
              <a:avLst>
                <a:gd name="adj1" fmla="val 50000"/>
                <a:gd name="adj2" fmla="val 69375"/>
              </a:avLst>
            </a:prstGeom>
            <a:solidFill>
              <a:srgbClr val="35359F"/>
            </a:solidFill>
            <a:ln w="9525" cap="flat" cmpd="sng">
              <a:solidFill>
                <a:srgbClr val="333399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pPr algn="ctr" eaLnBrk="0" hangingPunct="0"/>
              <a:endPara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65554" name="Text Box 21"/>
            <p:cNvSpPr txBox="1"/>
            <p:nvPr/>
          </p:nvSpPr>
          <p:spPr>
            <a:xfrm>
              <a:off x="144" y="120"/>
              <a:ext cx="1872" cy="354"/>
            </a:xfrm>
            <a:prstGeom prst="rect">
              <a:avLst/>
            </a:prstGeom>
            <a:noFill/>
            <a:ln w="9525">
              <a:noFill/>
            </a:ln>
            <a:effectLst>
              <a:outerShdw dist="35921" dir="2699999" algn="ctr" rotWithShape="0">
                <a:schemeClr val="tx1"/>
              </a:outerShdw>
            </a:effectLst>
          </p:spPr>
          <p:txBody>
            <a:bodyPr anchor="t" anchorCtr="0">
              <a:spAutoFit/>
            </a:bodyPr>
            <a:lstStyle/>
            <a:p>
              <a:pPr algn="ctr" eaLnBrk="0" hangingPunct="0">
                <a:lnSpc>
                  <a:spcPct val="110000"/>
                </a:lnSpc>
                <a:buSzTx/>
              </a:pPr>
              <a:r>
                <a:rPr lang="zh-CN" altLang="en-US" sz="2800" b="1">
                  <a:solidFill>
                    <a:srgbClr val="FFFF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政治上演变</a:t>
              </a:r>
            </a:p>
          </p:txBody>
        </p:sp>
      </p:grpSp>
      <p:sp>
        <p:nvSpPr>
          <p:cNvPr id="65555" name="Text Box 27"/>
          <p:cNvSpPr txBox="1"/>
          <p:nvPr/>
        </p:nvSpPr>
        <p:spPr>
          <a:xfrm>
            <a:off x="26988" y="1870075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5556" name="Text Box 30"/>
          <p:cNvSpPr txBox="1"/>
          <p:nvPr/>
        </p:nvSpPr>
        <p:spPr>
          <a:xfrm>
            <a:off x="2819400" y="965200"/>
            <a:ext cx="2698750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（二）不利方面</a:t>
            </a:r>
          </a:p>
        </p:txBody>
      </p:sp>
      <p:sp>
        <p:nvSpPr>
          <p:cNvPr id="65557" name="Text Box 31"/>
          <p:cNvSpPr txBox="1"/>
          <p:nvPr/>
        </p:nvSpPr>
        <p:spPr>
          <a:xfrm>
            <a:off x="793750" y="1630363"/>
            <a:ext cx="7994650" cy="519112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FF00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美国实行遏制政策，对我国安全构成最大威胁   </a:t>
            </a:r>
          </a:p>
        </p:txBody>
      </p:sp>
      <p:sp>
        <p:nvSpPr>
          <p:cNvPr id="65558" name="Text Box 13"/>
          <p:cNvSpPr txBox="1"/>
          <p:nvPr/>
        </p:nvSpPr>
        <p:spPr>
          <a:xfrm>
            <a:off x="0" y="1341438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  社会因素对我国安全的影响</a:t>
            </a:r>
          </a:p>
        </p:txBody>
      </p:sp>
      <p:sp>
        <p:nvSpPr>
          <p:cNvPr id="65559" name="文本框 4"/>
          <p:cNvSpPr txBox="1"/>
          <p:nvPr/>
        </p:nvSpPr>
        <p:spPr>
          <a:xfrm>
            <a:off x="1343025" y="5330825"/>
            <a:ext cx="6716713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200" b="1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毛主席：美帝国主义亡我之心不死！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Text Box 9"/>
          <p:cNvSpPr txBox="1"/>
          <p:nvPr/>
        </p:nvSpPr>
        <p:spPr>
          <a:xfrm>
            <a:off x="923925" y="2932113"/>
            <a:ext cx="549275" cy="920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bg2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endParaRPr lang="zh-CN" altLang="en-US" sz="2400">
              <a:solidFill>
                <a:srgbClr val="FF3300"/>
              </a:solidFill>
              <a:latin typeface="Times New Roman" panose="02020603050405020304" pitchFamily="18" charset="0"/>
              <a:ea typeface="隶书" panose="02010509060101010101" pitchFamily="49" charset="-122"/>
            </a:endParaRPr>
          </a:p>
        </p:txBody>
      </p:sp>
      <p:sp>
        <p:nvSpPr>
          <p:cNvPr id="39939" name="Text Box 10"/>
          <p:cNvSpPr txBox="1"/>
          <p:nvPr/>
        </p:nvSpPr>
        <p:spPr>
          <a:xfrm>
            <a:off x="793750" y="2563813"/>
            <a:ext cx="615950" cy="2359025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经 济 上 遏 制</a:t>
            </a:r>
          </a:p>
        </p:txBody>
      </p:sp>
      <p:sp>
        <p:nvSpPr>
          <p:cNvPr id="39940" name="Text Box 11"/>
          <p:cNvSpPr txBox="1"/>
          <p:nvPr/>
        </p:nvSpPr>
        <p:spPr>
          <a:xfrm>
            <a:off x="2079625" y="2322513"/>
            <a:ext cx="5362575" cy="7016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● </a:t>
            </a:r>
            <a:r>
              <a:rPr lang="zh-CN" altLang="en-US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挤压我能源战略空间 </a:t>
            </a:r>
          </a:p>
        </p:txBody>
      </p:sp>
      <p:sp>
        <p:nvSpPr>
          <p:cNvPr id="66564" name="Text Box 24"/>
          <p:cNvSpPr txBox="1"/>
          <p:nvPr/>
        </p:nvSpPr>
        <p:spPr>
          <a:xfrm>
            <a:off x="26988" y="2057400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6565" name="Text Box 27"/>
          <p:cNvSpPr txBox="1"/>
          <p:nvPr/>
        </p:nvSpPr>
        <p:spPr>
          <a:xfrm>
            <a:off x="2786063" y="965200"/>
            <a:ext cx="2698750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（二）不利方面</a:t>
            </a:r>
          </a:p>
        </p:txBody>
      </p:sp>
      <p:sp>
        <p:nvSpPr>
          <p:cNvPr id="66566" name="Text Box 28"/>
          <p:cNvSpPr txBox="1"/>
          <p:nvPr/>
        </p:nvSpPr>
        <p:spPr>
          <a:xfrm>
            <a:off x="793750" y="1630363"/>
            <a:ext cx="7994650" cy="519112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FF00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美国实行遏制政策，对我国安全构成最大威胁   </a:t>
            </a:r>
          </a:p>
        </p:txBody>
      </p:sp>
      <p:sp>
        <p:nvSpPr>
          <p:cNvPr id="39944" name="Text Box 32"/>
          <p:cNvSpPr txBox="1"/>
          <p:nvPr/>
        </p:nvSpPr>
        <p:spPr>
          <a:xfrm>
            <a:off x="1692275" y="3024188"/>
            <a:ext cx="7272338" cy="132207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</a:t>
            </a:r>
            <a:r>
              <a:rPr lang="zh-CN" altLang="en-US" sz="4000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中国石油公司开到哪里，美国就到哪里动刀子，生战生乱</a:t>
            </a:r>
          </a:p>
        </p:txBody>
      </p:sp>
      <p:sp>
        <p:nvSpPr>
          <p:cNvPr id="39945" name="Text Box 33"/>
          <p:cNvSpPr txBox="1"/>
          <p:nvPr/>
        </p:nvSpPr>
        <p:spPr>
          <a:xfrm>
            <a:off x="2089150" y="3338513"/>
            <a:ext cx="6540500" cy="7016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● </a:t>
            </a:r>
            <a:r>
              <a:rPr lang="zh-CN" altLang="en-US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不承认我国市场经济地位  </a:t>
            </a:r>
          </a:p>
        </p:txBody>
      </p:sp>
      <p:sp>
        <p:nvSpPr>
          <p:cNvPr id="66569" name="Text Box 13"/>
          <p:cNvSpPr txBox="1"/>
          <p:nvPr/>
        </p:nvSpPr>
        <p:spPr>
          <a:xfrm>
            <a:off x="0" y="1341438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  社会因素对我国安全的影响</a:t>
            </a:r>
          </a:p>
        </p:txBody>
      </p:sp>
      <p:sp>
        <p:nvSpPr>
          <p:cNvPr id="11" name="Text Box 11"/>
          <p:cNvSpPr txBox="1"/>
          <p:nvPr/>
        </p:nvSpPr>
        <p:spPr>
          <a:xfrm>
            <a:off x="2079625" y="4214813"/>
            <a:ext cx="5762625" cy="70802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● </a:t>
            </a:r>
            <a:r>
              <a:rPr lang="zh-CN" altLang="en-US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美国优先打断你的链条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9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9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94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9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9" grpId="0" animBg="1"/>
      <p:bldP spid="39940" grpId="0"/>
      <p:bldP spid="39944" grpId="0"/>
      <p:bldP spid="39945" grpId="0"/>
      <p:bldP spid="1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标题 1"/>
          <p:cNvSpPr>
            <a:spLocks noGrp="1"/>
          </p:cNvSpPr>
          <p:nvPr>
            <p:ph type="title"/>
          </p:nvPr>
        </p:nvSpPr>
        <p:spPr>
          <a:xfrm>
            <a:off x="685800" y="142875"/>
            <a:ext cx="7772400" cy="1143000"/>
          </a:xfrm>
        </p:spPr>
        <p:txBody>
          <a:bodyPr vert="horz" wrap="square" lIns="91440" tIns="45720" rIns="91440" bIns="45720" anchor="ctr" anchorCtr="0"/>
          <a:lstStyle/>
          <a:p>
            <a:r>
              <a:rPr lang="zh-CN" altLang="en-US" dirty="0">
                <a:solidFill>
                  <a:schemeClr val="tx1"/>
                </a:solidFill>
              </a:rPr>
              <a:t>我们的对策：</a:t>
            </a:r>
          </a:p>
        </p:txBody>
      </p:sp>
      <p:sp>
        <p:nvSpPr>
          <p:cNvPr id="160771" name="内容占位符 2"/>
          <p:cNvSpPr>
            <a:spLocks noGrp="1"/>
          </p:cNvSpPr>
          <p:nvPr>
            <p:ph idx="1"/>
          </p:nvPr>
        </p:nvSpPr>
        <p:spPr>
          <a:xfrm>
            <a:off x="285750" y="1285875"/>
            <a:ext cx="8172450" cy="41148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en-US" dirty="0"/>
              <a:t>第一：应淡化意识形态，中美间要合作竞争，人、物、文化应有多方面交流，中国要充分学习；</a:t>
            </a:r>
            <a:endParaRPr lang="en-US" altLang="zh-CN" dirty="0"/>
          </a:p>
          <a:p>
            <a:r>
              <a:rPr lang="zh-CN" altLang="en-US" dirty="0"/>
              <a:t>第二：单边开放，全面开放，“你中有我，我中有你”，你打我疼也要疼死你；</a:t>
            </a:r>
            <a:endParaRPr lang="en-US" altLang="zh-CN" dirty="0"/>
          </a:p>
          <a:p>
            <a:r>
              <a:rPr lang="zh-CN" altLang="en-US" dirty="0"/>
              <a:t>第三：循序渐进，西向为主，扩大影响与联系；</a:t>
            </a:r>
            <a:endParaRPr lang="en-US" altLang="zh-CN" dirty="0"/>
          </a:p>
          <a:p>
            <a:r>
              <a:rPr lang="zh-CN" altLang="en-US" dirty="0"/>
              <a:t>第四：提升文化软实力。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p:transition spd="slow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15"/>
          <p:cNvSpPr txBox="1"/>
          <p:nvPr/>
        </p:nvSpPr>
        <p:spPr>
          <a:xfrm>
            <a:off x="800100" y="3146425"/>
            <a:ext cx="615950" cy="23622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军 事 上 包 围</a:t>
            </a:r>
          </a:p>
        </p:txBody>
      </p:sp>
      <p:pic>
        <p:nvPicPr>
          <p:cNvPr id="44035" name="Picture 17" descr="taizongsh"/>
          <p:cNvPicPr>
            <a:picLocks noChangeAspect="1"/>
          </p:cNvPicPr>
          <p:nvPr/>
        </p:nvPicPr>
        <p:blipFill>
          <a:blip r:embed="rId2">
            <a:lum contrast="24000"/>
          </a:blip>
          <a:srcRect l="1282" t="5128" r="15672" b="24554"/>
          <a:stretch>
            <a:fillRect/>
          </a:stretch>
        </p:blipFill>
        <p:spPr>
          <a:xfrm>
            <a:off x="1695450" y="2405063"/>
            <a:ext cx="6762750" cy="4071937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miter/>
            <a:headEnd type="none" w="med" len="med"/>
            <a:tailEnd type="none" w="med" len="med"/>
          </a:ln>
        </p:spPr>
      </p:pic>
      <p:sp>
        <p:nvSpPr>
          <p:cNvPr id="69635" name="AutoShape 19"/>
          <p:cNvSpPr/>
          <p:nvPr/>
        </p:nvSpPr>
        <p:spPr>
          <a:xfrm>
            <a:off x="6629400" y="2405063"/>
            <a:ext cx="1447800" cy="490537"/>
          </a:xfrm>
          <a:prstGeom prst="wedgeRoundRectCallout">
            <a:avLst>
              <a:gd name="adj1" fmla="val -212940"/>
              <a:gd name="adj2" fmla="val 170713"/>
              <a:gd name="adj3" fmla="val 16667"/>
            </a:avLst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dashDot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2.85</a:t>
            </a:r>
            <a:r>
              <a:rPr lang="zh-CN" altLang="en-US" sz="2800" b="1" dirty="0">
                <a:solidFill>
                  <a:schemeClr val="accent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万</a:t>
            </a:r>
          </a:p>
        </p:txBody>
      </p:sp>
      <p:sp>
        <p:nvSpPr>
          <p:cNvPr id="44037" name="Freeform 24"/>
          <p:cNvSpPr/>
          <p:nvPr/>
        </p:nvSpPr>
        <p:spPr>
          <a:xfrm>
            <a:off x="3641725" y="2405063"/>
            <a:ext cx="2540000" cy="2882900"/>
          </a:xfrm>
          <a:custGeom>
            <a:avLst/>
            <a:gdLst/>
            <a:ahLst/>
            <a:cxnLst>
              <a:cxn ang="0">
                <a:pos x="1600" y="0"/>
              </a:cxn>
              <a:cxn ang="0">
                <a:pos x="1488" y="75"/>
              </a:cxn>
              <a:cxn ang="0">
                <a:pos x="1375" y="276"/>
              </a:cxn>
              <a:cxn ang="0">
                <a:pos x="1362" y="539"/>
              </a:cxn>
              <a:cxn ang="0">
                <a:pos x="1237" y="664"/>
              </a:cxn>
              <a:cxn ang="0">
                <a:pos x="1124" y="751"/>
              </a:cxn>
              <a:cxn ang="0">
                <a:pos x="974" y="839"/>
              </a:cxn>
              <a:cxn ang="0">
                <a:pos x="611" y="964"/>
              </a:cxn>
              <a:cxn ang="0">
                <a:pos x="473" y="1415"/>
              </a:cxn>
              <a:cxn ang="0">
                <a:pos x="436" y="1453"/>
              </a:cxn>
              <a:cxn ang="0">
                <a:pos x="361" y="1503"/>
              </a:cxn>
              <a:cxn ang="0">
                <a:pos x="336" y="1578"/>
              </a:cxn>
              <a:cxn ang="0">
                <a:pos x="160" y="1778"/>
              </a:cxn>
              <a:cxn ang="0">
                <a:pos x="48" y="1816"/>
              </a:cxn>
              <a:cxn ang="0">
                <a:pos x="23" y="1791"/>
              </a:cxn>
            </a:cxnLst>
            <a:rect l="0" t="0" r="0" b="0"/>
            <a:pathLst>
              <a:path w="1600" h="1816">
                <a:moveTo>
                  <a:pt x="1600" y="0"/>
                </a:moveTo>
                <a:cubicBezTo>
                  <a:pt x="1559" y="27"/>
                  <a:pt x="1535" y="60"/>
                  <a:pt x="1488" y="75"/>
                </a:cubicBezTo>
                <a:cubicBezTo>
                  <a:pt x="1409" y="127"/>
                  <a:pt x="1391" y="190"/>
                  <a:pt x="1375" y="276"/>
                </a:cubicBezTo>
                <a:cubicBezTo>
                  <a:pt x="1371" y="364"/>
                  <a:pt x="1378" y="453"/>
                  <a:pt x="1362" y="539"/>
                </a:cubicBezTo>
                <a:cubicBezTo>
                  <a:pt x="1350" y="602"/>
                  <a:pt x="1282" y="634"/>
                  <a:pt x="1237" y="664"/>
                </a:cubicBezTo>
                <a:cubicBezTo>
                  <a:pt x="1072" y="774"/>
                  <a:pt x="1226" y="719"/>
                  <a:pt x="1124" y="751"/>
                </a:cubicBezTo>
                <a:cubicBezTo>
                  <a:pt x="1065" y="791"/>
                  <a:pt x="1048" y="821"/>
                  <a:pt x="974" y="839"/>
                </a:cubicBezTo>
                <a:cubicBezTo>
                  <a:pt x="871" y="909"/>
                  <a:pt x="728" y="927"/>
                  <a:pt x="611" y="964"/>
                </a:cubicBezTo>
                <a:cubicBezTo>
                  <a:pt x="568" y="1099"/>
                  <a:pt x="660" y="1356"/>
                  <a:pt x="473" y="1415"/>
                </a:cubicBezTo>
                <a:cubicBezTo>
                  <a:pt x="461" y="1428"/>
                  <a:pt x="450" y="1442"/>
                  <a:pt x="436" y="1453"/>
                </a:cubicBezTo>
                <a:cubicBezTo>
                  <a:pt x="412" y="1472"/>
                  <a:pt x="361" y="1503"/>
                  <a:pt x="361" y="1503"/>
                </a:cubicBezTo>
                <a:cubicBezTo>
                  <a:pt x="352" y="1528"/>
                  <a:pt x="348" y="1554"/>
                  <a:pt x="336" y="1578"/>
                </a:cubicBezTo>
                <a:cubicBezTo>
                  <a:pt x="311" y="1629"/>
                  <a:pt x="197" y="1741"/>
                  <a:pt x="160" y="1778"/>
                </a:cubicBezTo>
                <a:cubicBezTo>
                  <a:pt x="149" y="1789"/>
                  <a:pt x="66" y="1810"/>
                  <a:pt x="48" y="1816"/>
                </a:cubicBezTo>
                <a:cubicBezTo>
                  <a:pt x="4" y="1801"/>
                  <a:pt x="0" y="1812"/>
                  <a:pt x="23" y="1791"/>
                </a:cubicBezTo>
              </a:path>
            </a:pathLst>
          </a:custGeom>
          <a:noFill/>
          <a:ln w="57150" cap="flat" cmpd="sng">
            <a:solidFill>
              <a:schemeClr val="bg1"/>
            </a:solidFill>
            <a:prstDash val="dash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2" name="Group 26"/>
          <p:cNvGrpSpPr/>
          <p:nvPr/>
        </p:nvGrpSpPr>
        <p:grpSpPr>
          <a:xfrm>
            <a:off x="2700338" y="4724400"/>
            <a:ext cx="781050" cy="904875"/>
            <a:chOff x="0" y="0"/>
            <a:chExt cx="492" cy="570"/>
          </a:xfrm>
        </p:grpSpPr>
        <p:sp>
          <p:nvSpPr>
            <p:cNvPr id="69638" name="AutoShape 27"/>
            <p:cNvSpPr/>
            <p:nvPr/>
          </p:nvSpPr>
          <p:spPr>
            <a:xfrm>
              <a:off x="0" y="494"/>
              <a:ext cx="345" cy="76"/>
            </a:xfrm>
            <a:prstGeom prst="notchedRightArrow">
              <a:avLst>
                <a:gd name="adj1" fmla="val 50000"/>
                <a:gd name="adj2" fmla="val 110544"/>
              </a:avLst>
            </a:prstGeom>
            <a:solidFill>
              <a:srgbClr val="FFFF00"/>
            </a:solidFill>
            <a:ln w="28575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>
              <a:spAutoFit/>
            </a:bodyPr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69639" name="AutoShape 28"/>
            <p:cNvSpPr/>
            <p:nvPr/>
          </p:nvSpPr>
          <p:spPr>
            <a:xfrm rot="4026312">
              <a:off x="128" y="139"/>
              <a:ext cx="355" cy="76"/>
            </a:xfrm>
            <a:prstGeom prst="notchedRightArrow">
              <a:avLst>
                <a:gd name="adj1" fmla="val 50000"/>
                <a:gd name="adj2" fmla="val 113748"/>
              </a:avLst>
            </a:prstGeom>
            <a:solidFill>
              <a:srgbClr val="FFFF00"/>
            </a:solidFill>
            <a:ln w="28575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>
              <a:spAutoFit/>
            </a:bodyPr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sp>
        <p:nvSpPr>
          <p:cNvPr id="69640" name="Text Box 29"/>
          <p:cNvSpPr txBox="1"/>
          <p:nvPr/>
        </p:nvSpPr>
        <p:spPr>
          <a:xfrm>
            <a:off x="26988" y="1870075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69641" name="Text Box 32"/>
          <p:cNvSpPr txBox="1"/>
          <p:nvPr/>
        </p:nvSpPr>
        <p:spPr>
          <a:xfrm>
            <a:off x="2857500" y="965200"/>
            <a:ext cx="2338388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(</a:t>
            </a: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二</a:t>
            </a:r>
            <a:r>
              <a:rPr lang="en-US" altLang="zh-CN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)</a:t>
            </a: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不利方面</a:t>
            </a:r>
          </a:p>
        </p:txBody>
      </p:sp>
      <p:sp>
        <p:nvSpPr>
          <p:cNvPr id="69642" name="Text Box 33"/>
          <p:cNvSpPr txBox="1"/>
          <p:nvPr/>
        </p:nvSpPr>
        <p:spPr>
          <a:xfrm>
            <a:off x="793750" y="1630363"/>
            <a:ext cx="7994650" cy="519112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FF00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美国实行遏制政策，对我国安全构成最大威胁   </a:t>
            </a:r>
          </a:p>
        </p:txBody>
      </p:sp>
      <p:sp>
        <p:nvSpPr>
          <p:cNvPr id="69643" name="Text Box 13"/>
          <p:cNvSpPr txBox="1"/>
          <p:nvPr/>
        </p:nvSpPr>
        <p:spPr>
          <a:xfrm>
            <a:off x="0" y="1341438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  社会因素对我国安全的影响</a:t>
            </a:r>
          </a:p>
        </p:txBody>
      </p:sp>
      <p:sp>
        <p:nvSpPr>
          <p:cNvPr id="69644" name="TextBox 15"/>
          <p:cNvSpPr txBox="1"/>
          <p:nvPr/>
        </p:nvSpPr>
        <p:spPr>
          <a:xfrm>
            <a:off x="5256213" y="5275263"/>
            <a:ext cx="1960880" cy="95313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驻日美军</a:t>
            </a:r>
          </a:p>
          <a:p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司令部横田</a:t>
            </a:r>
          </a:p>
        </p:txBody>
      </p:sp>
      <p:sp>
        <p:nvSpPr>
          <p:cNvPr id="69645" name="圆角矩形 16"/>
          <p:cNvSpPr/>
          <p:nvPr/>
        </p:nvSpPr>
        <p:spPr>
          <a:xfrm>
            <a:off x="5786438" y="4724400"/>
            <a:ext cx="1143000" cy="56356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 anchorCtr="0"/>
          <a:lstStyle/>
          <a:p>
            <a:r>
              <a:rPr lang="en-US" altLang="zh-CN" sz="2800" dirty="0">
                <a:solidFill>
                  <a:srgbClr val="2D2DB9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5.4</a:t>
            </a:r>
            <a:r>
              <a:rPr lang="zh-CN" altLang="en-US" sz="2800" dirty="0">
                <a:solidFill>
                  <a:srgbClr val="2D2DB9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万</a:t>
            </a:r>
          </a:p>
        </p:txBody>
      </p:sp>
      <p:cxnSp>
        <p:nvCxnSpPr>
          <p:cNvPr id="69646" name="直接连接符 18"/>
          <p:cNvCxnSpPr/>
          <p:nvPr/>
        </p:nvCxnSpPr>
        <p:spPr>
          <a:xfrm>
            <a:off x="5195888" y="4000500"/>
            <a:ext cx="733425" cy="723900"/>
          </a:xfrm>
          <a:prstGeom prst="line">
            <a:avLst/>
          </a:prstGeom>
          <a:ln w="317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647" name="TextBox 21"/>
          <p:cNvSpPr txBox="1"/>
          <p:nvPr/>
        </p:nvSpPr>
        <p:spPr>
          <a:xfrm>
            <a:off x="6429375" y="2895600"/>
            <a:ext cx="2028825" cy="138366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驻韩美军司令部平泽</a:t>
            </a:r>
            <a:endParaRPr lang="en-US" altLang="zh-CN" sz="2800" dirty="0">
              <a:solidFill>
                <a:schemeClr val="bg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endParaRPr lang="zh-CN" altLang="en-US" sz="2800" dirty="0">
              <a:solidFill>
                <a:schemeClr val="bg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4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4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4" grpId="0" animBg="1"/>
      <p:bldP spid="4403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标题 1"/>
          <p:cNvSpPr>
            <a:spLocks noGrp="1"/>
          </p:cNvSpPr>
          <p:nvPr>
            <p:ph type="title"/>
          </p:nvPr>
        </p:nvSpPr>
        <p:spPr>
          <a:xfrm>
            <a:off x="539750" y="260350"/>
            <a:ext cx="7772400" cy="1143000"/>
          </a:xfrm>
        </p:spPr>
        <p:txBody>
          <a:bodyPr vert="horz" wrap="square" lIns="91440" tIns="45720" rIns="91440" bIns="45720" anchor="ctr" anchorCtr="0"/>
          <a:lstStyle/>
          <a:p>
            <a:r>
              <a:rPr lang="zh-CN" altLang="en-US" sz="4000" dirty="0"/>
              <a:t>我们的办法：</a:t>
            </a:r>
          </a:p>
        </p:txBody>
      </p:sp>
      <p:sp>
        <p:nvSpPr>
          <p:cNvPr id="70659" name="内容占位符 2"/>
          <p:cNvSpPr>
            <a:spLocks noGrp="1"/>
          </p:cNvSpPr>
          <p:nvPr>
            <p:ph idx="1"/>
          </p:nvPr>
        </p:nvSpPr>
        <p:spPr>
          <a:xfrm>
            <a:off x="0" y="669925"/>
            <a:ext cx="9145588" cy="4114800"/>
          </a:xfrm>
        </p:spPr>
        <p:txBody>
          <a:bodyPr vert="horz" wrap="square" lIns="91440" tIns="45720" rIns="91440" bIns="45720" anchor="t" anchorCtr="0"/>
          <a:lstStyle/>
          <a:p>
            <a:endParaRPr lang="zh-CN" altLang="en-US" sz="4000" dirty="0"/>
          </a:p>
          <a:p>
            <a:r>
              <a:rPr lang="zh-CN" altLang="en-US" sz="4000" dirty="0"/>
              <a:t> </a:t>
            </a:r>
            <a:r>
              <a:rPr lang="en-US" altLang="zh-CN" sz="4000" dirty="0"/>
              <a:t>   </a:t>
            </a:r>
            <a:r>
              <a:rPr lang="zh-CN" altLang="en-US" sz="4000" dirty="0"/>
              <a:t>有美国人说，中国军力不需要全面达到美国那样的强大程度，中国只需要具备能够给美国带来足够代价的能力就够了，比如用资源、经济、金融等手段平衡美国，比如抛售一部分美国国债，美国人就受不了。</a:t>
            </a:r>
            <a:endParaRPr lang="en-US" altLang="zh-CN" sz="4000" dirty="0"/>
          </a:p>
          <a:p>
            <a:endParaRPr lang="zh-CN" altLang="en-US" sz="4000" dirty="0"/>
          </a:p>
        </p:txBody>
      </p:sp>
    </p:spTree>
  </p:cSld>
  <p:clrMapOvr>
    <a:masterClrMapping/>
  </p:clrMapOvr>
  <p:transition spd="slow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15"/>
          <p:cNvSpPr txBox="1"/>
          <p:nvPr/>
        </p:nvSpPr>
        <p:spPr>
          <a:xfrm>
            <a:off x="800100" y="3146425"/>
            <a:ext cx="615950" cy="24257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政 治 上 演 变</a:t>
            </a:r>
          </a:p>
        </p:txBody>
      </p:sp>
      <p:sp>
        <p:nvSpPr>
          <p:cNvPr id="71682" name="Text Box 29"/>
          <p:cNvSpPr txBox="1"/>
          <p:nvPr/>
        </p:nvSpPr>
        <p:spPr>
          <a:xfrm>
            <a:off x="26988" y="1870075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71683" name="Text Box 32"/>
          <p:cNvSpPr txBox="1"/>
          <p:nvPr/>
        </p:nvSpPr>
        <p:spPr>
          <a:xfrm>
            <a:off x="2857500" y="965200"/>
            <a:ext cx="2338388" cy="5238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(</a:t>
            </a: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二</a:t>
            </a:r>
            <a:r>
              <a:rPr lang="en-US" altLang="zh-CN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)</a:t>
            </a:r>
            <a:r>
              <a:rPr lang="zh-CN" altLang="en-US" sz="28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不利方面</a:t>
            </a:r>
          </a:p>
        </p:txBody>
      </p:sp>
      <p:sp>
        <p:nvSpPr>
          <p:cNvPr id="71684" name="Text Box 33"/>
          <p:cNvSpPr txBox="1"/>
          <p:nvPr/>
        </p:nvSpPr>
        <p:spPr>
          <a:xfrm>
            <a:off x="793750" y="1630363"/>
            <a:ext cx="7994650" cy="519112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FF00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美国实行遏制政策，对我国安全构成最大威胁   </a:t>
            </a:r>
          </a:p>
        </p:txBody>
      </p:sp>
      <p:sp>
        <p:nvSpPr>
          <p:cNvPr id="71685" name="Text Box 13"/>
          <p:cNvSpPr txBox="1"/>
          <p:nvPr/>
        </p:nvSpPr>
        <p:spPr>
          <a:xfrm>
            <a:off x="0" y="1341438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三  社会因素对我国安全的影响</a:t>
            </a:r>
          </a:p>
        </p:txBody>
      </p:sp>
      <p:sp>
        <p:nvSpPr>
          <p:cNvPr id="17" name="Text Box 11"/>
          <p:cNvSpPr txBox="1"/>
          <p:nvPr/>
        </p:nvSpPr>
        <p:spPr>
          <a:xfrm>
            <a:off x="2079625" y="2322513"/>
            <a:ext cx="5249863" cy="13239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● </a:t>
            </a:r>
            <a:r>
              <a:rPr lang="zh-CN" altLang="en-US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攻击我党领袖毛泽东</a:t>
            </a:r>
            <a:endParaRPr lang="en-US" altLang="zh-CN" sz="4000">
              <a:solidFill>
                <a:schemeClr val="bg1"/>
              </a:solidFill>
              <a:latin typeface="华文中宋" panose="02010600040101010101" pitchFamily="2" charset="-122"/>
              <a:ea typeface="方正大黑简体" panose="02000000000000000000" pitchFamily="2" charset="-122"/>
            </a:endParaRPr>
          </a:p>
          <a:p>
            <a:pPr>
              <a:buSzTx/>
            </a:pPr>
            <a:endParaRPr lang="zh-CN" altLang="en-US" sz="4000">
              <a:solidFill>
                <a:schemeClr val="bg1"/>
              </a:solidFill>
              <a:latin typeface="华文中宋" panose="02010600040101010101" pitchFamily="2" charset="-122"/>
              <a:ea typeface="方正大黑简体" panose="02000000000000000000" pitchFamily="2" charset="-122"/>
            </a:endParaRPr>
          </a:p>
        </p:txBody>
      </p:sp>
      <p:sp>
        <p:nvSpPr>
          <p:cNvPr id="18" name="Text Box 11"/>
          <p:cNvSpPr txBox="1"/>
          <p:nvPr/>
        </p:nvSpPr>
        <p:spPr>
          <a:xfrm>
            <a:off x="2079625" y="3146425"/>
            <a:ext cx="6275388" cy="2554288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● </a:t>
            </a:r>
            <a:r>
              <a:rPr lang="zh-CN" altLang="en-US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丑化虚无我军战史、我党</a:t>
            </a:r>
            <a:endParaRPr lang="en-US" altLang="zh-CN" sz="4000">
              <a:solidFill>
                <a:schemeClr val="bg1"/>
              </a:solidFill>
              <a:latin typeface="华文中宋" panose="02010600040101010101" pitchFamily="2" charset="-122"/>
              <a:ea typeface="方正大黑简体" panose="02000000000000000000" pitchFamily="2" charset="-122"/>
            </a:endParaRPr>
          </a:p>
          <a:p>
            <a:pPr>
              <a:buSzTx/>
            </a:pPr>
            <a:r>
              <a:rPr lang="zh-CN" altLang="en-US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历史、国史、文革史</a:t>
            </a:r>
            <a:endParaRPr lang="en-US" altLang="zh-CN" sz="4000">
              <a:solidFill>
                <a:schemeClr val="bg1"/>
              </a:solidFill>
              <a:latin typeface="华文中宋" panose="02010600040101010101" pitchFamily="2" charset="-122"/>
              <a:ea typeface="方正大黑简体" panose="02000000000000000000" pitchFamily="2" charset="-122"/>
            </a:endParaRPr>
          </a:p>
          <a:p>
            <a:pPr>
              <a:buSzTx/>
            </a:pPr>
            <a:r>
              <a:rPr lang="en-US" altLang="zh-CN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   </a:t>
            </a:r>
          </a:p>
          <a:p>
            <a:pPr>
              <a:buSzTx/>
            </a:pPr>
            <a:endParaRPr lang="zh-CN" altLang="en-US" sz="4000">
              <a:solidFill>
                <a:schemeClr val="bg1"/>
              </a:solidFill>
              <a:latin typeface="华文中宋" panose="02010600040101010101" pitchFamily="2" charset="-122"/>
              <a:ea typeface="方正大黑简体" panose="02000000000000000000" pitchFamily="2" charset="-122"/>
            </a:endParaRPr>
          </a:p>
        </p:txBody>
      </p:sp>
      <p:sp>
        <p:nvSpPr>
          <p:cNvPr id="20" name="Text Box 11"/>
          <p:cNvSpPr txBox="1"/>
          <p:nvPr/>
        </p:nvSpPr>
        <p:spPr>
          <a:xfrm>
            <a:off x="2079625" y="4500563"/>
            <a:ext cx="6275388" cy="1938337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en-US" altLang="zh-CN" sz="2800">
                <a:solidFill>
                  <a:srgbClr val="FFFF00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● </a:t>
            </a:r>
            <a:r>
              <a:rPr lang="zh-CN" altLang="en-US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以西方价值观影响中国青</a:t>
            </a:r>
            <a:endParaRPr lang="en-US" altLang="zh-CN" sz="4000">
              <a:solidFill>
                <a:schemeClr val="bg1"/>
              </a:solidFill>
              <a:latin typeface="华文中宋" panose="02010600040101010101" pitchFamily="2" charset="-122"/>
              <a:ea typeface="方正大黑简体" panose="02000000000000000000" pitchFamily="2" charset="-122"/>
            </a:endParaRPr>
          </a:p>
          <a:p>
            <a:pPr>
              <a:buSzTx/>
            </a:pPr>
            <a:r>
              <a:rPr lang="zh-CN" altLang="en-US" sz="4000">
                <a:solidFill>
                  <a:schemeClr val="bg1"/>
                </a:solidFill>
                <a:latin typeface="华文中宋" panose="02010600040101010101" pitchFamily="2" charset="-122"/>
                <a:ea typeface="方正大黑简体" panose="02000000000000000000" pitchFamily="2" charset="-122"/>
              </a:rPr>
              <a:t>年，误导中国改革方向</a:t>
            </a:r>
            <a:endParaRPr lang="en-US" altLang="zh-CN" sz="4000">
              <a:solidFill>
                <a:schemeClr val="bg1"/>
              </a:solidFill>
              <a:latin typeface="华文中宋" panose="02010600040101010101" pitchFamily="2" charset="-122"/>
              <a:ea typeface="方正大黑简体" panose="02000000000000000000" pitchFamily="2" charset="-122"/>
            </a:endParaRPr>
          </a:p>
          <a:p>
            <a:pPr>
              <a:buSzTx/>
            </a:pPr>
            <a:endParaRPr lang="zh-CN" altLang="en-US" sz="4000">
              <a:solidFill>
                <a:schemeClr val="bg1"/>
              </a:solidFill>
              <a:latin typeface="华文中宋" panose="02010600040101010101" pitchFamily="2" charset="-122"/>
              <a:ea typeface="方正大黑简体" panose="02000000000000000000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4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4" grpId="0" animBg="1"/>
      <p:bldP spid="17" grpId="0"/>
      <p:bldP spid="18" grpId="0"/>
      <p:bldP spid="2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6" name="Picture 2" descr="http://5b0988e595225.cdn.sohucs.com/images/20190213/b08e9aa5f32b4d70b5110c2d9949342e.jpe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548130" y="-603250"/>
            <a:ext cx="5895975" cy="101250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文本框 99"/>
          <p:cNvSpPr txBox="1"/>
          <p:nvPr/>
        </p:nvSpPr>
        <p:spPr>
          <a:xfrm>
            <a:off x="285750" y="193675"/>
            <a:ext cx="8572500" cy="206121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</a:rPr>
              <a:t>    </a:t>
            </a:r>
            <a:r>
              <a:rPr lang="en-US" altLang="zh-CN" sz="3200">
                <a:latin typeface="Arial" panose="020B0604020202020204" pitchFamily="34" charset="0"/>
                <a:ea typeface="宋体" panose="02010600030101010101" pitchFamily="2" charset="-122"/>
              </a:rPr>
              <a:t>2021</a:t>
            </a:r>
            <a:r>
              <a:rPr lang="zh-CN" altLang="en-US" sz="3200">
                <a:latin typeface="Arial" panose="020B0604020202020204" pitchFamily="34" charset="0"/>
                <a:ea typeface="宋体" panose="02010600030101010101" pitchFamily="2" charset="-122"/>
              </a:rPr>
              <a:t>年</a:t>
            </a:r>
            <a:r>
              <a:rPr lang="zh-CN" altLang="zh-CN" sz="3200">
                <a:latin typeface="Arial" panose="020B0604020202020204" pitchFamily="34" charset="0"/>
                <a:ea typeface="宋体" panose="02010600030101010101" pitchFamily="2" charset="-122"/>
              </a:rPr>
              <a:t>9月29日，时任校党委书记韩进与校党委常委、副校长徐业勤一同为武汉大学融媒体中心揭牌，并实地调研中心建设现状和运行情况。</a:t>
            </a:r>
            <a:endParaRPr lang="zh-CN" altLang="en-US" sz="3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3731" name="图片 1" descr="http://news.whu.edu.cn/__local/8/29/96/E61D5B1DF6B7CA01FA1682B1D0B_A798FFBC_F216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88" y="2348865"/>
            <a:ext cx="5715000" cy="3810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5939790" y="1998345"/>
            <a:ext cx="2942590" cy="452431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3200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   </a:t>
            </a:r>
            <a:r>
              <a:rPr lang="zh-CN" altLang="en-US" sz="3200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当代大学生的使命：扎根中国大地，做好田野调查，讲好中国故事！</a:t>
            </a:r>
            <a:endParaRPr lang="en-US" altLang="zh-CN" sz="3200" dirty="0">
              <a:solidFill>
                <a:srgbClr val="0000FF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anose="02010600030101010101" pitchFamily="2" charset="-122"/>
            </a:endParaRPr>
          </a:p>
          <a:p>
            <a:r>
              <a:rPr lang="zh-CN" altLang="en-US" sz="3200" u="sng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你不了解农村，就不了解中国，你不了解中国，就不了解美国！</a:t>
            </a:r>
          </a:p>
        </p:txBody>
      </p: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ext Box 2"/>
          <p:cNvSpPr txBox="1"/>
          <p:nvPr/>
        </p:nvSpPr>
        <p:spPr>
          <a:xfrm>
            <a:off x="171450" y="1706563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6626" name="Text Box 3"/>
          <p:cNvSpPr txBox="1"/>
          <p:nvPr/>
        </p:nvSpPr>
        <p:spPr>
          <a:xfrm>
            <a:off x="19050" y="1752600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6627" name="Text Box 4"/>
          <p:cNvSpPr txBox="1"/>
          <p:nvPr/>
        </p:nvSpPr>
        <p:spPr>
          <a:xfrm>
            <a:off x="-19050" y="2133600"/>
            <a:ext cx="676275" cy="2144713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32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一基本概念</a:t>
            </a:r>
          </a:p>
        </p:txBody>
      </p:sp>
      <p:sp>
        <p:nvSpPr>
          <p:cNvPr id="7173" name="Text Box 5"/>
          <p:cNvSpPr txBox="1"/>
          <p:nvPr/>
        </p:nvSpPr>
        <p:spPr>
          <a:xfrm>
            <a:off x="1492250" y="1082675"/>
            <a:ext cx="3536950" cy="7620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44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国家安全环境</a:t>
            </a:r>
          </a:p>
        </p:txBody>
      </p:sp>
      <p:sp>
        <p:nvSpPr>
          <p:cNvPr id="7174" name="Text Box 6"/>
          <p:cNvSpPr txBox="1"/>
          <p:nvPr/>
        </p:nvSpPr>
        <p:spPr>
          <a:xfrm>
            <a:off x="1492250" y="1844675"/>
            <a:ext cx="7185025" cy="10668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anchor="t" anchorCtr="0">
            <a:spAutoFit/>
          </a:bodyPr>
          <a:lstStyle/>
          <a:p>
            <a:pPr>
              <a:buSzTx/>
            </a:pPr>
            <a:r>
              <a:rPr lang="zh-CN" altLang="en-US" sz="320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影响一个国家安全的政治、经济、军事等外部情况和条件 </a:t>
            </a:r>
          </a:p>
        </p:txBody>
      </p:sp>
      <p:sp>
        <p:nvSpPr>
          <p:cNvPr id="7175" name="Oval 2"/>
          <p:cNvSpPr/>
          <p:nvPr/>
        </p:nvSpPr>
        <p:spPr>
          <a:xfrm>
            <a:off x="3462338" y="2911475"/>
            <a:ext cx="3133725" cy="1495425"/>
          </a:xfrm>
          <a:prstGeom prst="ellipse">
            <a:avLst/>
          </a:prstGeom>
          <a:solidFill>
            <a:srgbClr val="FF99FF">
              <a:alpha val="50000"/>
            </a:srgbClr>
          </a:solidFill>
          <a:ln w="9525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rPr>
              <a:t>国家利益</a:t>
            </a:r>
          </a:p>
        </p:txBody>
      </p:sp>
      <p:grpSp>
        <p:nvGrpSpPr>
          <p:cNvPr id="2" name="Group 3"/>
          <p:cNvGrpSpPr/>
          <p:nvPr/>
        </p:nvGrpSpPr>
        <p:grpSpPr>
          <a:xfrm>
            <a:off x="1492250" y="4279900"/>
            <a:ext cx="7185025" cy="1812925"/>
            <a:chOff x="0" y="0"/>
            <a:chExt cx="4490" cy="1479"/>
          </a:xfrm>
        </p:grpSpPr>
        <p:sp>
          <p:nvSpPr>
            <p:cNvPr id="26632" name="Oval 4"/>
            <p:cNvSpPr/>
            <p:nvPr/>
          </p:nvSpPr>
          <p:spPr>
            <a:xfrm>
              <a:off x="0" y="536"/>
              <a:ext cx="1950" cy="943"/>
            </a:xfrm>
            <a:prstGeom prst="ellipse">
              <a:avLst/>
            </a:prstGeom>
            <a:solidFill>
              <a:srgbClr val="FFFF00"/>
            </a:solidFill>
            <a:ln w="9525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pPr algn="ctr"/>
              <a:r>
                <a:rPr lang="zh-CN" altLang="en-US" sz="3600" b="1" dirty="0">
                  <a:solidFill>
                    <a:srgbClr val="3333FF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威胁</a:t>
              </a:r>
            </a:p>
          </p:txBody>
        </p:sp>
        <p:sp>
          <p:nvSpPr>
            <p:cNvPr id="26633" name="Oval 5"/>
            <p:cNvSpPr/>
            <p:nvPr/>
          </p:nvSpPr>
          <p:spPr>
            <a:xfrm>
              <a:off x="2630" y="536"/>
              <a:ext cx="1860" cy="943"/>
            </a:xfrm>
            <a:prstGeom prst="ellipse">
              <a:avLst/>
            </a:prstGeom>
            <a:solidFill>
              <a:srgbClr val="FFFF00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pPr algn="ctr"/>
              <a:r>
                <a:rPr lang="zh-CN" altLang="en-US" sz="3600" b="1" dirty="0">
                  <a:solidFill>
                    <a:srgbClr val="3333FF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挑战</a:t>
              </a:r>
            </a:p>
          </p:txBody>
        </p:sp>
        <p:sp>
          <p:nvSpPr>
            <p:cNvPr id="26634" name="AutoShape 6"/>
            <p:cNvSpPr/>
            <p:nvPr/>
          </p:nvSpPr>
          <p:spPr>
            <a:xfrm rot="-7894665">
              <a:off x="2578" y="14"/>
              <a:ext cx="622" cy="301"/>
            </a:xfrm>
            <a:prstGeom prst="rightArrow">
              <a:avLst>
                <a:gd name="adj1" fmla="val 50000"/>
                <a:gd name="adj2" fmla="val 50321"/>
              </a:avLst>
            </a:prstGeom>
            <a:solidFill>
              <a:srgbClr val="FF9900">
                <a:alpha val="50195"/>
              </a:srgbClr>
            </a:solidFill>
            <a:ln w="9525" cap="flat" cmpd="sng">
              <a:solidFill>
                <a:srgbClr val="FFCC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6635" name="AutoShape 7"/>
            <p:cNvSpPr/>
            <p:nvPr/>
          </p:nvSpPr>
          <p:spPr>
            <a:xfrm rot="-2494666">
              <a:off x="1133" y="151"/>
              <a:ext cx="603" cy="309"/>
            </a:xfrm>
            <a:prstGeom prst="rightArrow">
              <a:avLst>
                <a:gd name="adj1" fmla="val 50000"/>
                <a:gd name="adj2" fmla="val 47521"/>
              </a:avLst>
            </a:prstGeom>
            <a:solidFill>
              <a:srgbClr val="FF9900">
                <a:alpha val="50195"/>
              </a:srgbClr>
            </a:solidFill>
            <a:ln w="9525" cap="flat" cmpd="sng">
              <a:solidFill>
                <a:srgbClr val="FFCC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endPara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7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3" grpId="0"/>
      <p:bldP spid="7174" grpId="0"/>
      <p:bldP spid="7175" grpId="0" bldLvl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内容占位符 2"/>
          <p:cNvSpPr>
            <a:spLocks noGrp="1"/>
          </p:cNvSpPr>
          <p:nvPr>
            <p:ph idx="1"/>
          </p:nvPr>
        </p:nvSpPr>
        <p:spPr>
          <a:xfrm>
            <a:off x="685800" y="1003300"/>
            <a:ext cx="7772400" cy="41148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en-US" b="1" dirty="0">
                <a:solidFill>
                  <a:schemeClr val="accent2"/>
                </a:solidFill>
              </a:rPr>
              <a:t>犯我大汉者，虽远必诛。</a:t>
            </a:r>
            <a:r>
              <a:rPr lang="en-US" altLang="zh-CN" b="1" dirty="0">
                <a:solidFill>
                  <a:schemeClr val="accent2"/>
                </a:solidFill>
              </a:rPr>
              <a:t>--</a:t>
            </a:r>
            <a:r>
              <a:rPr lang="zh-CN" altLang="en-US" b="1" dirty="0">
                <a:solidFill>
                  <a:schemeClr val="accent2"/>
                </a:solidFill>
              </a:rPr>
              <a:t>西汉陈汤</a:t>
            </a:r>
          </a:p>
          <a:p>
            <a:r>
              <a:rPr lang="zh-CN" altLang="en-US" b="1" dirty="0">
                <a:solidFill>
                  <a:schemeClr val="accent2"/>
                </a:solidFill>
              </a:rPr>
              <a:t>凡日月所照，江河所至，皆为汉土。</a:t>
            </a:r>
          </a:p>
          <a:p>
            <a:r>
              <a:rPr lang="zh-CN" altLang="en-US" b="1" dirty="0">
                <a:solidFill>
                  <a:schemeClr val="accent2"/>
                </a:solidFill>
              </a:rPr>
              <a:t>                                       </a:t>
            </a:r>
            <a:r>
              <a:rPr lang="en-US" altLang="zh-CN" b="1" dirty="0">
                <a:solidFill>
                  <a:schemeClr val="accent2"/>
                </a:solidFill>
              </a:rPr>
              <a:t>--</a:t>
            </a:r>
            <a:r>
              <a:rPr lang="zh-CN" altLang="en-US" b="1" dirty="0">
                <a:solidFill>
                  <a:schemeClr val="accent2"/>
                </a:solidFill>
              </a:rPr>
              <a:t>东汉班彪</a:t>
            </a:r>
          </a:p>
          <a:p>
            <a:r>
              <a:rPr lang="en-US" altLang="zh-CN" dirty="0"/>
              <a:t>    </a:t>
            </a:r>
            <a:r>
              <a:rPr lang="en-US" altLang="zh-CN" b="1" dirty="0"/>
              <a:t>我们绝不允许任何人、任何组织、任何政党、在任何时候、以任何形式、把任何一块中国领土从中国分裂出去，谁都不要指望我们会吞下损害我国主权、安全、发展利益的苦果。</a:t>
            </a:r>
            <a:r>
              <a:rPr lang="en-US" altLang="zh-CN" b="1" dirty="0">
                <a:solidFill>
                  <a:srgbClr val="FF0000"/>
                </a:solidFill>
              </a:rPr>
              <a:t>--</a:t>
            </a:r>
            <a:r>
              <a:rPr lang="zh-CN" altLang="en-US" b="1" dirty="0">
                <a:solidFill>
                  <a:srgbClr val="FF0000"/>
                </a:solidFill>
              </a:rPr>
              <a:t>习近平</a:t>
            </a:r>
          </a:p>
        </p:txBody>
      </p:sp>
    </p:spTree>
  </p:cSld>
  <p:clrMapOvr>
    <a:masterClrMapping/>
  </p:clrMapOvr>
  <p:transition spd="slow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Text Box 2"/>
          <p:cNvSpPr txBox="1"/>
          <p:nvPr/>
        </p:nvSpPr>
        <p:spPr>
          <a:xfrm>
            <a:off x="458788" y="3094038"/>
            <a:ext cx="488950" cy="9207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endParaRPr lang="zh-CN" altLang="en-US">
              <a:latin typeface="Times New Roman" panose="02020603050405020304" pitchFamily="18" charset="0"/>
              <a:ea typeface="方正大黑简体" panose="02000000000000000000" pitchFamily="2" charset="-122"/>
            </a:endParaRPr>
          </a:p>
        </p:txBody>
      </p:sp>
      <p:sp>
        <p:nvSpPr>
          <p:cNvPr id="75778" name="Text Box 3"/>
          <p:cNvSpPr txBox="1"/>
          <p:nvPr/>
        </p:nvSpPr>
        <p:spPr>
          <a:xfrm>
            <a:off x="995363" y="1846263"/>
            <a:ext cx="7880350" cy="295910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思考题：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1.</a:t>
            </a:r>
            <a:r>
              <a:rPr lang="zh-CN" altLang="en-US" sz="3600" dirty="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我国周边安全环境有哪些主要特点？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2.</a:t>
            </a:r>
            <a:r>
              <a:rPr lang="zh-CN" altLang="en-US" sz="3600" dirty="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我国相对稳定的周边安全环境中存</a:t>
            </a:r>
          </a:p>
          <a:p>
            <a:r>
              <a:rPr lang="zh-CN" altLang="en-US" sz="3600" dirty="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   在哪些不安全因素？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3.</a:t>
            </a:r>
            <a:r>
              <a:rPr lang="zh-CN" altLang="en-US" sz="3600" dirty="0">
                <a:solidFill>
                  <a:schemeClr val="bg1"/>
                </a:solidFill>
                <a:latin typeface="方正大黑简体" panose="02000000000000000000" pitchFamily="2" charset="-122"/>
                <a:ea typeface="方正大黑简体" panose="02000000000000000000" pitchFamily="2" charset="-122"/>
              </a:rPr>
              <a:t>对统一台湾问题有何思考？</a:t>
            </a: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ext Box 2"/>
          <p:cNvSpPr txBox="1"/>
          <p:nvPr/>
        </p:nvSpPr>
        <p:spPr>
          <a:xfrm>
            <a:off x="171450" y="1706563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7650" name="Text Box 3"/>
          <p:cNvSpPr txBox="1"/>
          <p:nvPr/>
        </p:nvSpPr>
        <p:spPr>
          <a:xfrm>
            <a:off x="19050" y="1752600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8196" name="Text Box 5"/>
          <p:cNvSpPr txBox="1"/>
          <p:nvPr/>
        </p:nvSpPr>
        <p:spPr>
          <a:xfrm>
            <a:off x="1316038" y="3284538"/>
            <a:ext cx="2679700" cy="881062"/>
          </a:xfrm>
          <a:prstGeom prst="rect">
            <a:avLst/>
          </a:prstGeom>
          <a:solidFill>
            <a:srgbClr val="FFFF99"/>
          </a:solidFill>
          <a:ln w="57150" cap="flat" cmpd="sng">
            <a:solidFill>
              <a:schemeClr val="accent2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>
            <a:spAutoFit/>
          </a:bodyPr>
          <a:lstStyle/>
          <a:p>
            <a:pPr algn="dist" eaLnBrk="0" hangingPunct="0"/>
            <a:r>
              <a:rPr lang="zh-CN" altLang="en-US" sz="4800" dirty="0">
                <a:solidFill>
                  <a:srgbClr val="FF3300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威胁判定</a:t>
            </a:r>
          </a:p>
        </p:txBody>
      </p:sp>
      <p:grpSp>
        <p:nvGrpSpPr>
          <p:cNvPr id="2" name="Group 6"/>
          <p:cNvGrpSpPr/>
          <p:nvPr/>
        </p:nvGrpSpPr>
        <p:grpSpPr>
          <a:xfrm>
            <a:off x="3921125" y="2117725"/>
            <a:ext cx="3970338" cy="3111500"/>
            <a:chOff x="0" y="0"/>
            <a:chExt cx="2501" cy="1960"/>
          </a:xfrm>
        </p:grpSpPr>
        <p:sp>
          <p:nvSpPr>
            <p:cNvPr id="27653" name="Line 7"/>
            <p:cNvSpPr/>
            <p:nvPr/>
          </p:nvSpPr>
          <p:spPr>
            <a:xfrm>
              <a:off x="360" y="207"/>
              <a:ext cx="0" cy="1497"/>
            </a:xfrm>
            <a:prstGeom prst="line">
              <a:avLst/>
            </a:prstGeom>
            <a:ln w="571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" name="Rectangle 8"/>
            <p:cNvSpPr/>
            <p:nvPr/>
          </p:nvSpPr>
          <p:spPr>
            <a:xfrm>
              <a:off x="773" y="0"/>
              <a:ext cx="1728" cy="480"/>
            </a:xfrm>
            <a:prstGeom prst="rect">
              <a:avLst/>
            </a:prstGeom>
            <a:solidFill>
              <a:srgbClr val="FFFF00"/>
            </a:solidFill>
            <a:ln w="57150" cap="flat" cmpd="sng">
              <a:solidFill>
                <a:schemeClr val="accent2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4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rPr>
                <a:t>利益冲突</a:t>
              </a:r>
            </a:p>
          </p:txBody>
        </p:sp>
        <p:sp>
          <p:nvSpPr>
            <p:cNvPr id="8200" name="Rectangle 9"/>
            <p:cNvSpPr/>
            <p:nvPr/>
          </p:nvSpPr>
          <p:spPr>
            <a:xfrm>
              <a:off x="773" y="774"/>
              <a:ext cx="1728" cy="480"/>
            </a:xfrm>
            <a:prstGeom prst="rect">
              <a:avLst/>
            </a:prstGeom>
            <a:solidFill>
              <a:srgbClr val="FFFF00"/>
            </a:solidFill>
            <a:ln w="57150" cap="flat" cmpd="sng">
              <a:solidFill>
                <a:schemeClr val="accent2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en-US" sz="4800" b="0" i="0" u="none" strike="noStrike" kern="1200" cap="none" spc="0" normalizeH="0" baseline="0" noProof="1">
                  <a:ln>
                    <a:noFill/>
                  </a:ln>
                  <a:solidFill>
                    <a:schemeClr val="tx1"/>
                  </a:solidFill>
                  <a:effectLst>
                    <a:outerShdw blurRad="38100" dist="38100" dir="2700000">
                      <a:srgbClr val="FFFFFF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rPr>
                <a:t>威胁能力</a:t>
              </a:r>
            </a:p>
          </p:txBody>
        </p:sp>
        <p:sp>
          <p:nvSpPr>
            <p:cNvPr id="8201" name="Rectangle 10"/>
            <p:cNvSpPr/>
            <p:nvPr/>
          </p:nvSpPr>
          <p:spPr>
            <a:xfrm>
              <a:off x="773" y="1432"/>
              <a:ext cx="1728" cy="528"/>
            </a:xfrm>
            <a:prstGeom prst="rect">
              <a:avLst/>
            </a:prstGeom>
            <a:solidFill>
              <a:srgbClr val="FFFF00"/>
            </a:solidFill>
            <a:ln w="57150" cap="flat" cmpd="sng">
              <a:solidFill>
                <a:schemeClr val="accent2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en-US" sz="4800" b="0" i="0" u="none" strike="noStrike" kern="1200" cap="none" spc="0" normalizeH="0" baseline="0" noProof="1">
                  <a:ln>
                    <a:noFill/>
                  </a:ln>
                  <a:solidFill>
                    <a:schemeClr val="tx1"/>
                  </a:solidFill>
                  <a:effectLst>
                    <a:outerShdw blurRad="38100" dist="38100" dir="2700000">
                      <a:srgbClr val="FFFFFF"/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rPr>
                <a:t>威胁企图</a:t>
              </a:r>
            </a:p>
          </p:txBody>
        </p:sp>
        <p:sp>
          <p:nvSpPr>
            <p:cNvPr id="27657" name="Line 11"/>
            <p:cNvSpPr/>
            <p:nvPr/>
          </p:nvSpPr>
          <p:spPr>
            <a:xfrm>
              <a:off x="0" y="1014"/>
              <a:ext cx="814" cy="0"/>
            </a:xfrm>
            <a:prstGeom prst="line">
              <a:avLst/>
            </a:prstGeom>
            <a:ln w="571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658" name="Line 12"/>
            <p:cNvSpPr/>
            <p:nvPr/>
          </p:nvSpPr>
          <p:spPr>
            <a:xfrm>
              <a:off x="360" y="207"/>
              <a:ext cx="454" cy="0"/>
            </a:xfrm>
            <a:prstGeom prst="line">
              <a:avLst/>
            </a:prstGeom>
            <a:ln w="571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659" name="Line 13"/>
            <p:cNvSpPr/>
            <p:nvPr/>
          </p:nvSpPr>
          <p:spPr>
            <a:xfrm>
              <a:off x="364" y="1688"/>
              <a:ext cx="454" cy="0"/>
            </a:xfrm>
            <a:prstGeom prst="line">
              <a:avLst/>
            </a:prstGeom>
            <a:ln w="571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7660" name="Text Box 4"/>
          <p:cNvSpPr txBox="1"/>
          <p:nvPr/>
        </p:nvSpPr>
        <p:spPr>
          <a:xfrm>
            <a:off x="-19050" y="2133600"/>
            <a:ext cx="676275" cy="2144713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wrap="none" anchor="t" anchorCtr="0">
            <a:spAutoFit/>
          </a:bodyPr>
          <a:lstStyle/>
          <a:p>
            <a:pPr>
              <a:buSzTx/>
            </a:pPr>
            <a:r>
              <a:rPr lang="zh-CN" altLang="en-US" sz="32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一基本概念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2"/>
          <p:cNvSpPr txBox="1"/>
          <p:nvPr/>
        </p:nvSpPr>
        <p:spPr>
          <a:xfrm>
            <a:off x="1000125" y="3044825"/>
            <a:ext cx="7366000" cy="708025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wrap="none" anchor="t" anchorCtr="0">
            <a:spAutoFit/>
          </a:bodyPr>
          <a:lstStyle/>
          <a:p>
            <a:pPr>
              <a:buSzTx/>
            </a:pPr>
            <a:r>
              <a:rPr lang="zh-CN" altLang="en-US" sz="40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二</a:t>
            </a:r>
            <a:r>
              <a:rPr lang="zh-CN" altLang="en-US" sz="4000">
                <a:solidFill>
                  <a:schemeClr val="bg1"/>
                </a:solidFill>
                <a:latin typeface="宋体" panose="02010600030101010101" pitchFamily="2" charset="-122"/>
                <a:ea typeface="方正大黑简体" panose="02000000000000000000" pitchFamily="2" charset="-122"/>
              </a:rPr>
              <a:t>、</a:t>
            </a:r>
            <a:r>
              <a:rPr lang="zh-CN" altLang="en-US" sz="4000">
                <a:solidFill>
                  <a:schemeClr val="bg1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地理因素对我国安全的影响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"/>
          <p:cNvGrpSpPr/>
          <p:nvPr/>
        </p:nvGrpSpPr>
        <p:grpSpPr>
          <a:xfrm>
            <a:off x="1403350" y="2133600"/>
            <a:ext cx="6842125" cy="4402138"/>
            <a:chOff x="0" y="0"/>
            <a:chExt cx="4309" cy="2773"/>
          </a:xfrm>
        </p:grpSpPr>
        <p:pic>
          <p:nvPicPr>
            <p:cNvPr id="29698" name="Picture 3" descr="美俄"/>
            <p:cNvPicPr>
              <a:picLocks noChangeAspect="1"/>
            </p:cNvPicPr>
            <p:nvPr/>
          </p:nvPicPr>
          <p:blipFill>
            <a:blip r:embed="rId2"/>
            <a:srcRect t="1709" b="9402"/>
            <a:stretch>
              <a:fillRect/>
            </a:stretch>
          </p:blipFill>
          <p:spPr>
            <a:xfrm>
              <a:off x="0" y="0"/>
              <a:ext cx="4309" cy="2773"/>
            </a:xfrm>
            <a:prstGeom prst="rect">
              <a:avLst/>
            </a:prstGeom>
            <a:noFill/>
            <a:ln w="38100" cap="flat" cmpd="sng">
              <a:solidFill>
                <a:srgbClr val="FFFF00"/>
              </a:solidFill>
              <a:prstDash val="solid"/>
              <a:miter/>
              <a:headEnd type="none" w="med" len="med"/>
              <a:tailEnd type="none" w="med" len="med"/>
            </a:ln>
            <a:effectLst>
              <a:outerShdw dist="107763" dir="18900000" algn="ctr" rotWithShape="0">
                <a:srgbClr val="808080"/>
              </a:outerShdw>
            </a:effectLst>
          </p:spPr>
        </p:pic>
        <p:sp>
          <p:nvSpPr>
            <p:cNvPr id="29699" name="Text Box 4"/>
            <p:cNvSpPr txBox="1"/>
            <p:nvPr/>
          </p:nvSpPr>
          <p:spPr>
            <a:xfrm>
              <a:off x="816" y="937"/>
              <a:ext cx="604" cy="28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lstStyle/>
            <a:p>
              <a:r>
                <a:rPr lang="zh-CN" altLang="en-US" sz="2400" b="1" dirty="0">
                  <a:solidFill>
                    <a:srgbClr val="FFFF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中国</a:t>
              </a:r>
            </a:p>
          </p:txBody>
        </p:sp>
      </p:grpSp>
      <p:sp>
        <p:nvSpPr>
          <p:cNvPr id="29700" name="Text Box 5"/>
          <p:cNvSpPr txBox="1"/>
          <p:nvPr/>
        </p:nvSpPr>
        <p:spPr>
          <a:xfrm>
            <a:off x="171450" y="1706563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701" name="Text Box 6"/>
          <p:cNvSpPr txBox="1"/>
          <p:nvPr/>
        </p:nvSpPr>
        <p:spPr>
          <a:xfrm>
            <a:off x="19050" y="1752600"/>
            <a:ext cx="488950" cy="92075"/>
          </a:xfrm>
          <a:prstGeom prst="rect">
            <a:avLst/>
          </a:prstGeom>
          <a:noFill/>
          <a:ln w="9525">
            <a:noFill/>
          </a:ln>
        </p:spPr>
        <p:txBody>
          <a:bodyPr vert="eaVert" wrap="none" anchor="t" anchorCtr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702" name="Text Box 7"/>
          <p:cNvSpPr txBox="1"/>
          <p:nvPr/>
        </p:nvSpPr>
        <p:spPr>
          <a:xfrm>
            <a:off x="19050" y="1143000"/>
            <a:ext cx="615950" cy="4940300"/>
          </a:xfrm>
          <a:prstGeom prst="rect">
            <a:avLst/>
          </a:prstGeom>
          <a:noFill/>
          <a:ln w="9525">
            <a:noFill/>
          </a:ln>
          <a:effectLst>
            <a:outerShdw dist="35921" dir="2699999" algn="ctr" rotWithShape="0">
              <a:schemeClr val="tx1"/>
            </a:outerShdw>
          </a:effectLst>
        </p:spPr>
        <p:txBody>
          <a:bodyPr vert="eaVert" anchor="t" anchorCtr="0">
            <a:spAutoFit/>
          </a:bodyPr>
          <a:lstStyle/>
          <a:p>
            <a:pPr>
              <a:buSzTx/>
            </a:pPr>
            <a:r>
              <a:rPr lang="zh-CN" altLang="en-US" sz="2800">
                <a:solidFill>
                  <a:srgbClr val="FFCC99"/>
                </a:solidFill>
                <a:latin typeface="Times New Roman" panose="02020603050405020304" pitchFamily="18" charset="0"/>
                <a:ea typeface="方正大黑简体" panose="02000000000000000000" pitchFamily="2" charset="-122"/>
              </a:rPr>
              <a:t>二  地理因素对我国安全的影响</a:t>
            </a:r>
          </a:p>
        </p:txBody>
      </p:sp>
      <p:sp>
        <p:nvSpPr>
          <p:cNvPr id="29703" name="文本框 10247"/>
          <p:cNvSpPr txBox="1"/>
          <p:nvPr/>
        </p:nvSpPr>
        <p:spPr>
          <a:xfrm>
            <a:off x="961367" y="563940"/>
            <a:ext cx="8064560" cy="156966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亚太占据着世界人口的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55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%、经济总量的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4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7%、贸易总量的48%，是全球经济发展速度最快、潜力最大、合作最为活跃的地区。世界格局中心正在从大西洋向太平洋转移，为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500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年之大变。美国金融危机（缺钱）       来捞钱        战略东移</a:t>
            </a:r>
          </a:p>
        </p:txBody>
      </p:sp>
      <p:sp>
        <p:nvSpPr>
          <p:cNvPr id="29704" name="TextBox 8"/>
          <p:cNvSpPr txBox="1"/>
          <p:nvPr/>
        </p:nvSpPr>
        <p:spPr>
          <a:xfrm>
            <a:off x="3429000" y="4078288"/>
            <a:ext cx="3878263" cy="58420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200" b="1" dirty="0">
                <a:solidFill>
                  <a:srgbClr val="0000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美国向东，中国向西</a:t>
            </a:r>
          </a:p>
        </p:txBody>
      </p:sp>
      <p:sp>
        <p:nvSpPr>
          <p:cNvPr id="29705" name="TextBox 9"/>
          <p:cNvSpPr txBox="1"/>
          <p:nvPr/>
        </p:nvSpPr>
        <p:spPr>
          <a:xfrm>
            <a:off x="4286250" y="4929188"/>
            <a:ext cx="3467100" cy="5842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sz="3200" b="1" dirty="0">
                <a:solidFill>
                  <a:srgbClr val="0000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毛主席：敌进我进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23A8F952-69D5-D839-9BAC-255923BEE7F4}"/>
              </a:ext>
            </a:extLst>
          </p:cNvPr>
          <p:cNvCxnSpPr>
            <a:cxnSpLocks/>
          </p:cNvCxnSpPr>
          <p:nvPr/>
        </p:nvCxnSpPr>
        <p:spPr>
          <a:xfrm>
            <a:off x="5508065" y="1895664"/>
            <a:ext cx="49365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77937A66-1261-7561-3744-28A274CB64AB}"/>
              </a:ext>
            </a:extLst>
          </p:cNvPr>
          <p:cNvCxnSpPr>
            <a:cxnSpLocks/>
          </p:cNvCxnSpPr>
          <p:nvPr/>
        </p:nvCxnSpPr>
        <p:spPr>
          <a:xfrm>
            <a:off x="7150161" y="1876992"/>
            <a:ext cx="49365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B00FF7-610A-0495-C484-4322F0C6A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5EF158-0257-42F4-498A-508471364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80" y="404495"/>
            <a:ext cx="8806815" cy="4114800"/>
          </a:xfrm>
        </p:spPr>
        <p:txBody>
          <a:bodyPr/>
          <a:lstStyle/>
          <a:p>
            <a:r>
              <a:rPr lang="en-US" altLang="zh-CN"/>
              <a:t>    </a:t>
            </a:r>
            <a:r>
              <a:rPr lang="zh-CN" altLang="en-US"/>
              <a:t>例证：西非的法语国家有</a:t>
            </a:r>
            <a:r>
              <a:rPr lang="en-US" altLang="zh-CN"/>
              <a:t>4</a:t>
            </a:r>
            <a:r>
              <a:rPr lang="zh-CN" altLang="en-US"/>
              <a:t>亿多人，市场原材料金融都在法国人手里，法国每年从西非直接和间接获利</a:t>
            </a:r>
            <a:r>
              <a:rPr lang="en-US" altLang="zh-CN"/>
              <a:t>5000</a:t>
            </a:r>
            <a:r>
              <a:rPr lang="zh-CN" altLang="en-US"/>
              <a:t>亿美元。西非很多国家的外汇必须存在法国，要用得法国人点头才行，法国商品在西非无条件流通，基本无关税和低关税，还能用普遍低于国际正常的价格进口原材料。法国享受着几百年前的殖民地红利。</a:t>
            </a:r>
          </a:p>
          <a:p>
            <a:r>
              <a:rPr lang="en-US" altLang="zh-CN"/>
              <a:t>     “</a:t>
            </a:r>
            <a:r>
              <a:rPr lang="zh-CN" altLang="en-US"/>
              <a:t>法国人口袋里的每一欧元，就有</a:t>
            </a:r>
            <a:r>
              <a:rPr lang="en-US" altLang="zh-CN"/>
              <a:t>60</a:t>
            </a:r>
            <a:r>
              <a:rPr lang="zh-CN" altLang="en-US"/>
              <a:t>分是从非洲来的。</a:t>
            </a:r>
            <a:r>
              <a:rPr lang="en-US" altLang="zh-CN"/>
              <a:t>”——</a:t>
            </a:r>
            <a:r>
              <a:rPr lang="zh-CN" altLang="en-US"/>
              <a:t>法国前总统希拉克</a:t>
            </a:r>
          </a:p>
        </p:txBody>
      </p:sp>
    </p:spTree>
    <p:extLst>
      <p:ext uri="{BB962C8B-B14F-4D97-AF65-F5344CB8AC3E}">
        <p14:creationId xmlns:p14="http://schemas.microsoft.com/office/powerpoint/2010/main" val="3153674266"/>
      </p:ext>
    </p:extLst>
  </p:cSld>
  <p:clrMapOvr>
    <a:masterClrMapping/>
  </p:clrMapOvr>
  <p:transition spd="slow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0ca27fdd-192d-41ac-95fd-3efcd851131a"/>
  <p:tag name="COMMONDATA" val="eyJoZGlkIjoiYjQwM2FhN2YzOTI4NDdjNTA2ZmNkNzljYTU3YjI5MTA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4932aaf-3b1d-465d-828f-0f6f2d9e5471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5945,&quot;width&quot;:9285}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7"/>
      </a:accent6>
      <a:hlink>
        <a:srgbClr val="CCCCFF"/>
      </a:hlink>
      <a:folHlink>
        <a:srgbClr val="B2B2B2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7"/>
      </a:accent6>
      <a:hlink>
        <a:srgbClr val="CCCCFF"/>
      </a:hlink>
      <a:folHlink>
        <a:srgbClr val="B2B2B2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3149</Words>
  <Application>Microsoft Office PowerPoint</Application>
  <PresentationFormat>全屏显示(4:3)</PresentationFormat>
  <Paragraphs>280</Paragraphs>
  <Slides>51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51</vt:i4>
      </vt:variant>
    </vt:vector>
  </HeadingPairs>
  <TitlesOfParts>
    <vt:vector size="63" baseType="lpstr">
      <vt:lpstr>宋体</vt:lpstr>
      <vt:lpstr>隶书</vt:lpstr>
      <vt:lpstr>Arial</vt:lpstr>
      <vt:lpstr>Calibri</vt:lpstr>
      <vt:lpstr>华文楷体</vt:lpstr>
      <vt:lpstr>方正大黑简体</vt:lpstr>
      <vt:lpstr>Times New Roman</vt:lpstr>
      <vt:lpstr>华文中宋</vt:lpstr>
      <vt:lpstr>黑体</vt:lpstr>
      <vt:lpstr>华文新魏</vt:lpstr>
      <vt:lpstr>默认设计模板</vt:lpstr>
      <vt:lpstr>4_默认设计模板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大变局之大之变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tian'xi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中华民族复兴必过三关：台湾是大考关 和平发展：大陆如何处理好和自己兄弟台湾的关系</vt:lpstr>
      <vt:lpstr>中华民族复兴必过三关：钓鱼岛是中考关 和平发展：中国如何处理好和强邻日本的关系</vt:lpstr>
      <vt:lpstr>中华民族复兴必过三关：南海是小考关 和平发展：中国如何处理好和周边的关系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我们的对策：</vt:lpstr>
      <vt:lpstr>PowerPoint 演示文稿</vt:lpstr>
      <vt:lpstr>我们的办法：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wQf fQ</cp:lastModifiedBy>
  <cp:revision>519</cp:revision>
  <dcterms:created xsi:type="dcterms:W3CDTF">2015-11-03T03:52:00Z</dcterms:created>
  <dcterms:modified xsi:type="dcterms:W3CDTF">2024-11-05T15:46:06Z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KSOSaveFontToCloudKey">
    <vt:lpwstr>0_cloud</vt:lpwstr>
  </property>
  <property fmtid="{D5CDD505-2E9C-101B-9397-08002B2CF9AE}" pid="4" name="ICV">
    <vt:lpwstr>FD81D092D75A49A6AE15438EDC8E543B</vt:lpwstr>
  </property>
</Properties>
</file>